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6858000" cx="12192000"/>
  <p:notesSz cx="7099300" cy="102346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C77B3A-0BD6-4C1B-90BD-951EC06358CD}">
  <a:tblStyle styleId="{4DC77B3A-0BD6-4C1B-90BD-951EC06358C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6363" cy="513508"/>
          </a:xfrm>
          <a:prstGeom prst="rect">
            <a:avLst/>
          </a:prstGeom>
          <a:noFill/>
          <a:ln>
            <a:noFill/>
          </a:ln>
        </p:spPr>
        <p:txBody>
          <a:bodyPr anchorCtr="0" anchor="t"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1294" y="0"/>
            <a:ext cx="3076363" cy="513508"/>
          </a:xfrm>
          <a:prstGeom prst="rect">
            <a:avLst/>
          </a:prstGeom>
          <a:noFill/>
          <a:ln>
            <a:noFill/>
          </a:ln>
        </p:spPr>
        <p:txBody>
          <a:bodyPr anchorCtr="0" anchor="t" bIns="49500" lIns="99025" spcFirstLastPara="1" rIns="99025" wrap="square" tIns="49500">
            <a:noAutofit/>
          </a:bodyPr>
          <a:lstStyle>
            <a:lvl1pPr lv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79425"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9930" y="4925407"/>
            <a:ext cx="5679440" cy="4029879"/>
          </a:xfrm>
          <a:prstGeom prst="rect">
            <a:avLst/>
          </a:prstGeom>
          <a:noFill/>
          <a:ln>
            <a:noFill/>
          </a:ln>
        </p:spPr>
        <p:txBody>
          <a:bodyPr anchorCtr="0" anchor="t" bIns="49500" lIns="99025" spcFirstLastPara="1" rIns="99025" wrap="square" tIns="495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21107"/>
            <a:ext cx="3076363" cy="513507"/>
          </a:xfrm>
          <a:prstGeom prst="rect">
            <a:avLst/>
          </a:prstGeom>
          <a:noFill/>
          <a:ln>
            <a:noFill/>
          </a:ln>
        </p:spPr>
        <p:txBody>
          <a:bodyPr anchorCtr="0" anchor="b"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1294" y="9721107"/>
            <a:ext cx="3076363" cy="513507"/>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b="0" i="0" lang="de-CH"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p:nvPr>
            <p:ph idx="2" type="sldImg"/>
          </p:nvPr>
        </p:nvSpPr>
        <p:spPr>
          <a:xfrm>
            <a:off x="479425"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 name="Google Shape;71;p1:notes"/>
          <p:cNvSpPr txBox="1"/>
          <p:nvPr>
            <p:ph idx="1" type="body"/>
          </p:nvPr>
        </p:nvSpPr>
        <p:spPr>
          <a:xfrm>
            <a:off x="709930" y="4925407"/>
            <a:ext cx="5679440" cy="4029879"/>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2" name="Google Shape;72;p1:notes"/>
          <p:cNvSpPr txBox="1"/>
          <p:nvPr>
            <p:ph idx="12" type="sldNum"/>
          </p:nvPr>
        </p:nvSpPr>
        <p:spPr>
          <a:xfrm>
            <a:off x="4021294" y="9721107"/>
            <a:ext cx="3076363" cy="513507"/>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4c281b9bf_0_269: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314c281b9bf_0_269: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171" name="Google Shape;171;g314c281b9bf_0_269: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14c281b9bf_0_291: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g314c281b9bf_0_291: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181" name="Google Shape;181;g314c281b9bf_0_291: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4c281b9bf_0_353: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314c281b9bf_0_353: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191" name="Google Shape;191;g314c281b9bf_0_353: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4c281b9bf_0_324: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314c281b9bf_0_324: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201" name="Google Shape;201;g314c281b9bf_0_324: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4c281b9bf_0_301: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g314c281b9bf_0_301: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211" name="Google Shape;211;g314c281b9bf_0_301: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4c281b9bf_0_364: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314c281b9bf_0_364: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221" name="Google Shape;221;g314c281b9bf_0_364: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14c281b9bf_0_314: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g314c281b9bf_0_314: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234" name="Google Shape;234;g314c281b9bf_0_314: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89cf4445de_1_2: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g389cf4445de_1_2: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In 2024 we may say more research specific: </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“A model M is said to learn from data D with respect to the task of mapping M optimally to D, when the performance measure P improves with D."</a:t>
            </a:r>
            <a:endParaRPr sz="300"/>
          </a:p>
        </p:txBody>
      </p:sp>
      <p:sp>
        <p:nvSpPr>
          <p:cNvPr id="245" name="Google Shape;245;g389cf4445de_1_2: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89cf4445de_1_12: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389cf4445de_1_12: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256" name="Google Shape;256;g389cf4445de_1_12: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14c281b9bf_0_335: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314c281b9bf_0_335: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266" name="Google Shape;266;g314c281b9bf_0_335: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14c281b9bf_0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g314c281b9bf_0_0: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In 2024 we may say more research specific: </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“A model M is said to learn from data D with respect to the task of mapping M optimally to D, when the performance measure P improves with D."</a:t>
            </a:r>
            <a:endParaRPr sz="300"/>
          </a:p>
        </p:txBody>
      </p:sp>
      <p:sp>
        <p:nvSpPr>
          <p:cNvPr id="80" name="Google Shape;80;g314c281b9bf_0_0: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89cf4445de_1_48: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g389cf4445de_1_48: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In 2024 we may say more research specific: </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“A model M is said to learn from data D with respect to the task of mapping M optimally to D, when the performance measure P improves with D."</a:t>
            </a:r>
            <a:endParaRPr sz="300"/>
          </a:p>
        </p:txBody>
      </p:sp>
      <p:sp>
        <p:nvSpPr>
          <p:cNvPr id="276" name="Google Shape;276;g389cf4445de_1_48: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89cf4445de_1_26: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389cf4445de_1_26: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287" name="Google Shape;287;g389cf4445de_1_26: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89cf4445de_1_36: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g389cf4445de_1_36: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298" name="Google Shape;298;g389cf4445de_1_36: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89cf4445de_1_58: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g389cf4445de_1_58: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2600"/>
              <a:t>speed of sound 343 m/s, 1235 km/h</a:t>
            </a:r>
            <a:endParaRPr sz="2600"/>
          </a:p>
        </p:txBody>
      </p:sp>
      <p:sp>
        <p:nvSpPr>
          <p:cNvPr id="308" name="Google Shape;308;g389cf4445de_1_58: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14c281b9bf_0_389: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314c281b9bf_0_389: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319" name="Google Shape;319;g314c281b9bf_0_389: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14c281b9bf_0_377: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g314c281b9bf_0_377: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330" name="Google Shape;330;g314c281b9bf_0_377: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14c281b9bf_0_409: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314c281b9bf_0_409: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341" name="Google Shape;341;g314c281b9bf_0_409: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14c281b9bf_0_344: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314c281b9bf_0_344: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350" name="Google Shape;350;g314c281b9bf_0_344: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14c281b9bf_0_399: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314c281b9bf_0_399: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363" name="Google Shape;363;g314c281b9bf_0_399: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14c281b9bf_0_431: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g314c281b9bf_0_431: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374" name="Google Shape;374;g314c281b9bf_0_431: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14c281b9bf_0_22: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g314c281b9bf_0_22: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2600"/>
              <a:t>speed of sound 343 m/s, 1235 km/h</a:t>
            </a:r>
            <a:endParaRPr sz="2600"/>
          </a:p>
        </p:txBody>
      </p:sp>
      <p:sp>
        <p:nvSpPr>
          <p:cNvPr id="91" name="Google Shape;91;g314c281b9bf_0_22: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14c281b9bf_0_419: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g314c281b9bf_0_419: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385" name="Google Shape;385;g314c281b9bf_0_419: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14c281b9bf_0_493: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g314c281b9bf_0_493: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397" name="Google Shape;397;g314c281b9bf_0_493: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14c281b9bf_0_476: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g314c281b9bf_0_476: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409" name="Google Shape;409;g314c281b9bf_0_476: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14c281b9bf_0_462: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g314c281b9bf_0_462: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422" name="Google Shape;422;g314c281b9bf_0_462: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0f6a582de6_0_108: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g30f6a582de6_0_108: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100"/>
              <a:t>Voice cloning, copyright, what is </a:t>
            </a:r>
            <a:r>
              <a:rPr lang="de-CH" sz="1100"/>
              <a:t>original, what is fake, bias in training data</a:t>
            </a:r>
            <a:endParaRPr sz="1100"/>
          </a:p>
        </p:txBody>
      </p:sp>
      <p:sp>
        <p:nvSpPr>
          <p:cNvPr id="432" name="Google Shape;432;g30f6a582de6_0_108: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1717bb0ac8_0_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g31717bb0ac8_0_0: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442" name="Google Shape;442;g31717bb0ac8_0_0: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89cf4445de_1_8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g389cf4445de_1_80: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452" name="Google Shape;452;g389cf4445de_1_80: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89cf4445de_1_68: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g389cf4445de_1_68: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462" name="Google Shape;462;g389cf4445de_1_68: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14c281b9bf_0_213: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g314c281b9bf_0_213: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In 2024 we may say more research specific: </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“A model M is said to learn from data D with respect to the task of mapping M optimally to D, when the performance measure P improves with D."</a:t>
            </a:r>
            <a:endParaRPr sz="300"/>
          </a:p>
        </p:txBody>
      </p:sp>
      <p:sp>
        <p:nvSpPr>
          <p:cNvPr id="102" name="Google Shape;102;g314c281b9bf_0_213: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14c281b9bf_0_235: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g314c281b9bf_0_235: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In 2024 we may say more research specific: </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CH" sz="1000">
                <a:latin typeface="Arial"/>
                <a:ea typeface="Arial"/>
                <a:cs typeface="Arial"/>
                <a:sym typeface="Arial"/>
              </a:rPr>
              <a:t>“A model M is said to learn from data D with respect to the task of mapping M optimally to D, when the performance measure P improves with D."</a:t>
            </a:r>
            <a:endParaRPr sz="300"/>
          </a:p>
        </p:txBody>
      </p:sp>
      <p:sp>
        <p:nvSpPr>
          <p:cNvPr id="113" name="Google Shape;113;g314c281b9bf_0_235: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14c281b9bf_0_224: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g314c281b9bf_0_224: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124" name="Google Shape;124;g314c281b9bf_0_224: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14c281b9bf_0_246: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314c281b9bf_0_246: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135" name="Google Shape;135;g314c281b9bf_0_246: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14c281b9bf_0_11: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314c281b9bf_0_11: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300"/>
          </a:p>
        </p:txBody>
      </p:sp>
      <p:sp>
        <p:nvSpPr>
          <p:cNvPr id="148" name="Google Shape;148;g314c281b9bf_0_11: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14c281b9bf_0_280:notes"/>
          <p:cNvSpPr/>
          <p:nvPr>
            <p:ph idx="2" type="sldImg"/>
          </p:nvPr>
        </p:nvSpPr>
        <p:spPr>
          <a:xfrm>
            <a:off x="479425" y="1279525"/>
            <a:ext cx="6140400" cy="345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314c281b9bf_0_280:notes"/>
          <p:cNvSpPr txBox="1"/>
          <p:nvPr>
            <p:ph idx="1" type="body"/>
          </p:nvPr>
        </p:nvSpPr>
        <p:spPr>
          <a:xfrm>
            <a:off x="709930" y="4925407"/>
            <a:ext cx="5679300" cy="4029900"/>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rPr lang="de-CH" sz="1600"/>
              <a:t>Peaks (crests and troughs), space and time </a:t>
            </a:r>
            <a:endParaRPr sz="1600"/>
          </a:p>
        </p:txBody>
      </p:sp>
      <p:sp>
        <p:nvSpPr>
          <p:cNvPr id="159" name="Google Shape;159;g314c281b9bf_0_280:notes"/>
          <p:cNvSpPr txBox="1"/>
          <p:nvPr>
            <p:ph idx="12" type="sldNum"/>
          </p:nvPr>
        </p:nvSpPr>
        <p:spPr>
          <a:xfrm>
            <a:off x="4021294" y="9721107"/>
            <a:ext cx="3076500" cy="513600"/>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p2"/>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1" name="Google Shape;51;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mit Text (Kurz) ">
  <p:cSld name="Titelfolie mit Text (Kurz) ">
    <p:spTree>
      <p:nvGrpSpPr>
        <p:cNvPr id="54" name="Shape 54"/>
        <p:cNvGrpSpPr/>
        <p:nvPr/>
      </p:nvGrpSpPr>
      <p:grpSpPr>
        <a:xfrm>
          <a:off x="0" y="0"/>
          <a:ext cx="0" cy="0"/>
          <a:chOff x="0" y="0"/>
          <a:chExt cx="0" cy="0"/>
        </a:xfrm>
      </p:grpSpPr>
      <p:sp>
        <p:nvSpPr>
          <p:cNvPr id="55" name="Google Shape;55;p13"/>
          <p:cNvSpPr txBox="1"/>
          <p:nvPr>
            <p:ph idx="1" type="body"/>
          </p:nvPr>
        </p:nvSpPr>
        <p:spPr>
          <a:xfrm>
            <a:off x="1069679" y="1980152"/>
            <a:ext cx="10515600" cy="3765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1900"/>
              <a:buNone/>
              <a:defRPr b="0" sz="1900">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56" name="Google Shape;56;p13"/>
          <p:cNvSpPr txBox="1"/>
          <p:nvPr>
            <p:ph idx="2" type="body"/>
          </p:nvPr>
        </p:nvSpPr>
        <p:spPr>
          <a:xfrm>
            <a:off x="1069679" y="864677"/>
            <a:ext cx="10515600" cy="645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0"/>
              </a:spcBef>
              <a:spcAft>
                <a:spcPts val="0"/>
              </a:spcAft>
              <a:buClr>
                <a:schemeClr val="dk1"/>
              </a:buClr>
              <a:buSzPts val="4200"/>
              <a:buNone/>
              <a:defRPr b="0" sz="42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57" name="Google Shape;57;p13"/>
          <p:cNvSpPr txBox="1"/>
          <p:nvPr>
            <p:ph type="title"/>
          </p:nvPr>
        </p:nvSpPr>
        <p:spPr>
          <a:xfrm>
            <a:off x="1071880" y="290873"/>
            <a:ext cx="10515600" cy="749700"/>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58" name="Google Shape;58;p13"/>
          <p:cNvSpPr txBox="1"/>
          <p:nvPr>
            <p:ph idx="3" type="body"/>
          </p:nvPr>
        </p:nvSpPr>
        <p:spPr>
          <a:xfrm>
            <a:off x="1069200" y="1674000"/>
            <a:ext cx="10510200" cy="376500"/>
          </a:xfrm>
          <a:prstGeom prst="rect">
            <a:avLst/>
          </a:prstGeom>
          <a:noFill/>
          <a:ln>
            <a:noFill/>
          </a:ln>
        </p:spPr>
        <p:txBody>
          <a:bodyPr anchorCtr="0" anchor="ctr" bIns="45700" lIns="91425" spcFirstLastPara="1" rIns="91425" wrap="square" tIns="45700">
            <a:noAutofit/>
          </a:bodyPr>
          <a:lstStyle>
            <a:lvl1pPr indent="-342900" lvl="0" marL="457200" algn="l">
              <a:lnSpc>
                <a:spcPct val="100000"/>
              </a:lnSpc>
              <a:spcBef>
                <a:spcPts val="1000"/>
              </a:spcBef>
              <a:spcAft>
                <a:spcPts val="0"/>
              </a:spcAft>
              <a:buClr>
                <a:schemeClr val="dk1"/>
              </a:buClr>
              <a:buSzPts val="1800"/>
              <a:buChar char="●"/>
              <a:defRPr b="1" sz="1800">
                <a:solidFill>
                  <a:schemeClr val="dk1"/>
                </a:solidFill>
                <a:latin typeface="Arial"/>
                <a:ea typeface="Arial"/>
                <a:cs typeface="Arial"/>
                <a:sym typeface="Arial"/>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cxnSp>
        <p:nvCxnSpPr>
          <p:cNvPr id="59" name="Google Shape;59;p13"/>
          <p:cNvCxnSpPr/>
          <p:nvPr/>
        </p:nvCxnSpPr>
        <p:spPr>
          <a:xfrm>
            <a:off x="1147445" y="47458"/>
            <a:ext cx="10569600" cy="0"/>
          </a:xfrm>
          <a:prstGeom prst="straightConnector1">
            <a:avLst/>
          </a:prstGeom>
          <a:noFill/>
          <a:ln cap="flat" cmpd="sng" w="95250">
            <a:solidFill>
              <a:schemeClr val="accent6"/>
            </a:solidFill>
            <a:prstDash val="solid"/>
            <a:miter lim="800000"/>
            <a:headEnd len="sm" w="sm" type="none"/>
            <a:tailEnd len="sm" w="sm" type="none"/>
          </a:ln>
        </p:spPr>
      </p:cxnSp>
      <p:sp>
        <p:nvSpPr>
          <p:cNvPr id="60" name="Google Shape;60;p13"/>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3"/>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3"/>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sverzeichnis">
  <p:cSld name="Inhaltsverzeichnis">
    <p:spTree>
      <p:nvGrpSpPr>
        <p:cNvPr id="63" name="Shape 63"/>
        <p:cNvGrpSpPr/>
        <p:nvPr/>
      </p:nvGrpSpPr>
      <p:grpSpPr>
        <a:xfrm>
          <a:off x="0" y="0"/>
          <a:ext cx="0" cy="0"/>
          <a:chOff x="0" y="0"/>
          <a:chExt cx="0" cy="0"/>
        </a:xfrm>
      </p:grpSpPr>
      <p:sp>
        <p:nvSpPr>
          <p:cNvPr id="64" name="Google Shape;64;p14"/>
          <p:cNvSpPr txBox="1"/>
          <p:nvPr>
            <p:ph idx="1" type="body"/>
          </p:nvPr>
        </p:nvSpPr>
        <p:spPr>
          <a:xfrm>
            <a:off x="1071880" y="1447800"/>
            <a:ext cx="10515600" cy="4351200"/>
          </a:xfrm>
          <a:prstGeom prst="rect">
            <a:avLst/>
          </a:prstGeom>
          <a:noFill/>
          <a:ln>
            <a:noFill/>
          </a:ln>
        </p:spPr>
        <p:txBody>
          <a:bodyPr anchorCtr="0" anchor="t" bIns="45700" lIns="91425" spcFirstLastPara="1" rIns="91425" wrap="square" tIns="45700">
            <a:noAutofit/>
          </a:bodyPr>
          <a:lstStyle>
            <a:lvl1pPr indent="-393700" lvl="0" marL="457200" algn="l">
              <a:lnSpc>
                <a:spcPct val="100000"/>
              </a:lnSpc>
              <a:spcBef>
                <a:spcPts val="1000"/>
              </a:spcBef>
              <a:spcAft>
                <a:spcPts val="0"/>
              </a:spcAft>
              <a:buClr>
                <a:schemeClr val="dk1"/>
              </a:buClr>
              <a:buSzPts val="2600"/>
              <a:buAutoNum type="arabicPeriod"/>
              <a:defRPr sz="2600"/>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65" name="Google Shape;65;p14"/>
          <p:cNvSpPr txBox="1"/>
          <p:nvPr>
            <p:ph type="title"/>
          </p:nvPr>
        </p:nvSpPr>
        <p:spPr>
          <a:xfrm>
            <a:off x="1071880" y="290873"/>
            <a:ext cx="10515600" cy="749700"/>
          </a:xfrm>
          <a:prstGeom prst="rect">
            <a:avLst/>
          </a:prstGeom>
          <a:noFill/>
          <a:ln>
            <a:noFill/>
          </a:ln>
        </p:spPr>
        <p:txBody>
          <a:bodyPr anchorCtr="0" anchor="t" bIns="45700" lIns="91425" spcFirstLastPara="1" rIns="91425" wrap="square" tIns="90000">
            <a:noAutofit/>
          </a:bodyPr>
          <a:lstStyle>
            <a:lvl1pPr lvl="0" algn="l">
              <a:lnSpc>
                <a:spcPct val="90000"/>
              </a:lnSpc>
              <a:spcBef>
                <a:spcPts val="0"/>
              </a:spcBef>
              <a:spcAft>
                <a:spcPts val="0"/>
              </a:spcAft>
              <a:buClr>
                <a:schemeClr val="accent6"/>
              </a:buClr>
              <a:buSzPts val="4200"/>
              <a:buFont typeface="Arial"/>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66" name="Google Shape;66;p14"/>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4"/>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4"/>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p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3" name="Google Shape;23;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p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p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p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p9"/>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p9"/>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4" name="Google Shape;44;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7" name="Google Shape;47;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de-CH"/>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www.dsl.unibe.ch/"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www.youtube.com/watch?v=DqwJsa5LiJc" TargetMode="External"/><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www.youtube.com/watch?v=b87QZtYKmqo" TargetMode="External"/><Relationship Id="rId4"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www.youtube.com/watch?v=imoxDcn2Sgo" TargetMode="Externa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www.youtube.com/watch?v=imoxDcn2Sgo" TargetMode="External"/><Relationship Id="rId4"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www.youtube.com/watch?v=3TXJ2sk02JA" TargetMode="External"/><Relationship Id="rId4"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hyperlink" Target="http://onlinetonegenerator.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www.youtube.com/watch?v=3TXJ2sk02JA" TargetMode="Externa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hyperlink" Target="https://audioalter.com/waveform" TargetMode="Externa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hyperlink" Target="https://audioalter.com/spectrogram" TargetMode="Externa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hyperlink" Target="https://en.wikipedia.org/wiki/Is_This_What_We_Want%3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hyperlink" Target="https://forms.gle/XVp5qnexiDCwSjHq7"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s://colab.research.google.com/drive/10-IqNtkEqXM8t1Ts4p34RXH-FBCCne7m?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www.youtube.com/watch?v=anwcfohrMyE" TargetMode="External"/><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www.youtube.com/watch?v=b87QZtYKmqo" TargetMode="Externa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www.youtube.com/watch?v=aysiMbgml5g" TargetMode="Externa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drive.google.com/file/d/1OVJSDS3SUTSjgKtjnq4Dakf6kjScTiTT/view" TargetMode="Externa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1071875" y="290875"/>
            <a:ext cx="10988100" cy="749700"/>
          </a:xfrm>
          <a:prstGeom prst="rect">
            <a:avLst/>
          </a:prstGeom>
          <a:noFill/>
          <a:ln>
            <a:noFill/>
          </a:ln>
        </p:spPr>
        <p:txBody>
          <a:bodyPr anchorCtr="0" anchor="t" bIns="45700" lIns="91425" spcFirstLastPara="1" rIns="91425" wrap="square" tIns="90000">
            <a:noAutofit/>
          </a:bodyPr>
          <a:lstStyle/>
          <a:p>
            <a:pPr indent="0" lvl="0" marL="0" rtl="0" algn="l">
              <a:lnSpc>
                <a:spcPct val="90000"/>
              </a:lnSpc>
              <a:spcBef>
                <a:spcPts val="0"/>
              </a:spcBef>
              <a:spcAft>
                <a:spcPts val="0"/>
              </a:spcAft>
              <a:buClr>
                <a:schemeClr val="accent6"/>
              </a:buClr>
              <a:buSzPts val="6000"/>
              <a:buFont typeface="Arial"/>
              <a:buNone/>
            </a:pPr>
            <a:r>
              <a:rPr lang="de-CH" sz="3900"/>
              <a:t>Sound </a:t>
            </a:r>
            <a:r>
              <a:rPr lang="de-CH" sz="3900">
                <a:solidFill>
                  <a:srgbClr val="646363"/>
                </a:solidFill>
              </a:rPr>
              <a:t>- The Physics Perspective</a:t>
            </a:r>
            <a:endParaRPr sz="3900">
              <a:solidFill>
                <a:srgbClr val="646363"/>
              </a:solidFill>
            </a:endParaRPr>
          </a:p>
        </p:txBody>
      </p:sp>
      <p:sp>
        <p:nvSpPr>
          <p:cNvPr id="75" name="Google Shape;75;p15"/>
          <p:cNvSpPr txBox="1"/>
          <p:nvPr>
            <p:ph idx="12" type="sldNum"/>
          </p:nvPr>
        </p:nvSpPr>
        <p:spPr>
          <a:xfrm>
            <a:off x="910654" y="6444000"/>
            <a:ext cx="371162" cy="365125"/>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t>‹#›</a:t>
            </a:fld>
            <a:endParaRPr/>
          </a:p>
        </p:txBody>
      </p:sp>
      <p:sp>
        <p:nvSpPr>
          <p:cNvPr id="76" name="Google Shape;76;p15"/>
          <p:cNvSpPr txBox="1"/>
          <p:nvPr/>
        </p:nvSpPr>
        <p:spPr>
          <a:xfrm>
            <a:off x="1071863" y="2134569"/>
            <a:ext cx="10515600" cy="238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646363"/>
              </a:buClr>
              <a:buSzPts val="2800"/>
              <a:buFont typeface="Courier New"/>
              <a:buNone/>
            </a:pPr>
            <a:r>
              <a:t/>
            </a:r>
            <a:endParaRPr sz="2800">
              <a:solidFill>
                <a:srgbClr val="646363"/>
              </a:solidFill>
            </a:endParaRPr>
          </a:p>
          <a:p>
            <a:pPr indent="0" lvl="0" marL="0" marR="0" rtl="0" algn="l">
              <a:lnSpc>
                <a:spcPct val="100000"/>
              </a:lnSpc>
              <a:spcBef>
                <a:spcPts val="0"/>
              </a:spcBef>
              <a:spcAft>
                <a:spcPts val="0"/>
              </a:spcAft>
              <a:buClr>
                <a:srgbClr val="646363"/>
              </a:buClr>
              <a:buSzPts val="2800"/>
              <a:buFont typeface="Courier New"/>
              <a:buNone/>
            </a:pPr>
            <a:r>
              <a:rPr lang="de-CH" sz="2800">
                <a:solidFill>
                  <a:srgbClr val="646363"/>
                </a:solidFill>
              </a:rPr>
              <a:t>CAS AICP M5 Sound</a:t>
            </a:r>
            <a:endParaRPr sz="2800">
              <a:solidFill>
                <a:srgbClr val="646363"/>
              </a:solidFill>
            </a:endParaRPr>
          </a:p>
          <a:p>
            <a:pPr indent="0" lvl="0" marL="0" marR="0" rtl="0" algn="l">
              <a:lnSpc>
                <a:spcPct val="100000"/>
              </a:lnSpc>
              <a:spcBef>
                <a:spcPts val="600"/>
              </a:spcBef>
              <a:spcAft>
                <a:spcPts val="0"/>
              </a:spcAft>
              <a:buClr>
                <a:srgbClr val="646363"/>
              </a:buClr>
              <a:buSzPts val="2800"/>
              <a:buFont typeface="Courier New"/>
              <a:buNone/>
            </a:pPr>
            <a:r>
              <a:rPr b="0" i="0" lang="de-CH" sz="2800" u="none" cap="none" strike="noStrike">
                <a:solidFill>
                  <a:srgbClr val="646363"/>
                </a:solidFill>
                <a:latin typeface="Arial"/>
                <a:ea typeface="Arial"/>
                <a:cs typeface="Arial"/>
                <a:sym typeface="Arial"/>
              </a:rPr>
              <a:t>202</a:t>
            </a:r>
            <a:r>
              <a:rPr lang="de-CH" sz="2800">
                <a:solidFill>
                  <a:srgbClr val="646363"/>
                </a:solidFill>
              </a:rPr>
              <a:t>5</a:t>
            </a:r>
            <a:r>
              <a:rPr b="0" i="0" lang="de-CH" sz="2800" u="none" cap="none" strike="noStrike">
                <a:solidFill>
                  <a:srgbClr val="646363"/>
                </a:solidFill>
                <a:latin typeface="Arial"/>
                <a:ea typeface="Arial"/>
                <a:cs typeface="Arial"/>
                <a:sym typeface="Arial"/>
              </a:rPr>
              <a:t>-</a:t>
            </a:r>
            <a:r>
              <a:rPr lang="de-CH" sz="2800">
                <a:solidFill>
                  <a:srgbClr val="646363"/>
                </a:solidFill>
              </a:rPr>
              <a:t>10-13</a:t>
            </a:r>
            <a:endParaRPr sz="2800">
              <a:solidFill>
                <a:srgbClr val="646363"/>
              </a:solidFill>
            </a:endParaRPr>
          </a:p>
          <a:p>
            <a:pPr indent="0" lvl="0" marL="0" marR="0" rtl="0" algn="l">
              <a:lnSpc>
                <a:spcPct val="100000"/>
              </a:lnSpc>
              <a:spcBef>
                <a:spcPts val="600"/>
              </a:spcBef>
              <a:spcAft>
                <a:spcPts val="0"/>
              </a:spcAft>
              <a:buClr>
                <a:srgbClr val="646363"/>
              </a:buClr>
              <a:buSzPts val="2800"/>
              <a:buFont typeface="Courier New"/>
              <a:buNone/>
            </a:pPr>
            <a:r>
              <a:rPr b="0" i="0" lang="de-CH" sz="2800" u="none" cap="none" strike="noStrike">
                <a:solidFill>
                  <a:srgbClr val="646363"/>
                </a:solidFill>
                <a:latin typeface="Arial"/>
                <a:ea typeface="Arial"/>
                <a:cs typeface="Arial"/>
                <a:sym typeface="Arial"/>
              </a:rPr>
              <a:t>Sigve Haug</a:t>
            </a:r>
            <a:r>
              <a:rPr lang="de-CH" sz="2800">
                <a:solidFill>
                  <a:srgbClr val="646363"/>
                </a:solidFill>
              </a:rPr>
              <a:t>, PD Dr. </a:t>
            </a:r>
            <a:endParaRPr b="0" i="0" sz="2800" u="none" cap="none" strike="noStrike">
              <a:solidFill>
                <a:srgbClr val="646363"/>
              </a:solidFill>
              <a:latin typeface="Arial"/>
              <a:ea typeface="Arial"/>
              <a:cs typeface="Arial"/>
              <a:sym typeface="Arial"/>
            </a:endParaRPr>
          </a:p>
          <a:p>
            <a:pPr indent="0" lvl="0" marL="0" marR="0" rtl="0" algn="l">
              <a:lnSpc>
                <a:spcPct val="100000"/>
              </a:lnSpc>
              <a:spcBef>
                <a:spcPts val="600"/>
              </a:spcBef>
              <a:spcAft>
                <a:spcPts val="0"/>
              </a:spcAft>
              <a:buClr>
                <a:srgbClr val="646363"/>
              </a:buClr>
              <a:buSzPts val="2800"/>
              <a:buFont typeface="Courier New"/>
              <a:buNone/>
            </a:pPr>
            <a:r>
              <a:rPr b="0" i="0" lang="de-CH" sz="2800" u="none" cap="none" strike="noStrike">
                <a:solidFill>
                  <a:srgbClr val="646363"/>
                </a:solidFill>
                <a:latin typeface="Arial"/>
                <a:ea typeface="Arial"/>
                <a:cs typeface="Arial"/>
                <a:sym typeface="Arial"/>
              </a:rPr>
              <a:t>Data Science Lab / M</a:t>
            </a:r>
            <a:r>
              <a:rPr lang="de-CH" sz="2800">
                <a:solidFill>
                  <a:srgbClr val="646363"/>
                </a:solidFill>
              </a:rPr>
              <a:t>athematical </a:t>
            </a:r>
            <a:r>
              <a:rPr lang="de-CH" sz="2800">
                <a:solidFill>
                  <a:srgbClr val="646363"/>
                </a:solidFill>
              </a:rPr>
              <a:t>Institute</a:t>
            </a:r>
            <a:endParaRPr sz="2800">
              <a:solidFill>
                <a:srgbClr val="646363"/>
              </a:solidFill>
            </a:endParaRPr>
          </a:p>
          <a:p>
            <a:pPr indent="0" lvl="0" marL="0" marR="0" rtl="0" algn="l">
              <a:lnSpc>
                <a:spcPct val="100000"/>
              </a:lnSpc>
              <a:spcBef>
                <a:spcPts val="600"/>
              </a:spcBef>
              <a:spcAft>
                <a:spcPts val="0"/>
              </a:spcAft>
              <a:buClr>
                <a:srgbClr val="646363"/>
              </a:buClr>
              <a:buSzPts val="2800"/>
              <a:buFont typeface="Courier New"/>
              <a:buNone/>
            </a:pPr>
            <a:r>
              <a:rPr b="0" i="0" lang="de-CH" sz="2800" u="none" cap="none" strike="noStrike">
                <a:solidFill>
                  <a:srgbClr val="646363"/>
                </a:solidFill>
                <a:latin typeface="Arial"/>
                <a:ea typeface="Arial"/>
                <a:cs typeface="Arial"/>
                <a:sym typeface="Arial"/>
              </a:rPr>
              <a:t>University of Bern</a:t>
            </a:r>
            <a:endParaRPr/>
          </a:p>
          <a:p>
            <a:pPr indent="0" lvl="0" marL="0" marR="0" rtl="0" algn="l">
              <a:lnSpc>
                <a:spcPct val="100000"/>
              </a:lnSpc>
              <a:spcBef>
                <a:spcPts val="600"/>
              </a:spcBef>
              <a:spcAft>
                <a:spcPts val="0"/>
              </a:spcAft>
              <a:buClr>
                <a:srgbClr val="646363"/>
              </a:buClr>
              <a:buSzPts val="2800"/>
              <a:buFont typeface="Courier New"/>
              <a:buNone/>
            </a:pPr>
            <a:r>
              <a:rPr b="0" i="0" lang="de-CH" sz="2800" u="sng" cap="none" strike="noStrike">
                <a:solidFill>
                  <a:schemeClr val="hlink"/>
                </a:solidFill>
                <a:latin typeface="Arial"/>
                <a:ea typeface="Arial"/>
                <a:cs typeface="Arial"/>
                <a:sym typeface="Arial"/>
                <a:hlinkClick r:id="rId3"/>
              </a:rPr>
              <a:t>www.dsl.unibe.ch</a:t>
            </a:r>
            <a:endParaRPr b="0" i="0" sz="2800" u="none" cap="none" strike="noStrike">
              <a:solidFill>
                <a:srgbClr val="646363"/>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2" name="Shape 172"/>
        <p:cNvGrpSpPr/>
        <p:nvPr/>
      </p:nvGrpSpPr>
      <p:grpSpPr>
        <a:xfrm>
          <a:off x="0" y="0"/>
          <a:ext cx="0" cy="0"/>
          <a:chOff x="0" y="0"/>
          <a:chExt cx="0" cy="0"/>
        </a:xfrm>
      </p:grpSpPr>
      <p:sp>
        <p:nvSpPr>
          <p:cNvPr id="173" name="Google Shape;173;p24"/>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174" name="Google Shape;174;p24"/>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175" name="Google Shape;175;p24"/>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176" name="Google Shape;176;p24"/>
          <p:cNvSpPr txBox="1"/>
          <p:nvPr/>
        </p:nvSpPr>
        <p:spPr>
          <a:xfrm>
            <a:off x="757200" y="5199450"/>
            <a:ext cx="11197800" cy="9543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2800">
              <a:solidFill>
                <a:schemeClr val="lt1"/>
              </a:solidFill>
            </a:endParaRPr>
          </a:p>
          <a:p>
            <a:pPr indent="0" lvl="0" marL="457200" marR="0" rtl="0" algn="l">
              <a:spcBef>
                <a:spcPts val="0"/>
              </a:spcBef>
              <a:spcAft>
                <a:spcPts val="0"/>
              </a:spcAft>
              <a:buNone/>
            </a:pPr>
            <a:r>
              <a:rPr lang="de-CH" sz="2800">
                <a:solidFill>
                  <a:srgbClr val="FFFF00"/>
                </a:solidFill>
              </a:rPr>
              <a:t>The </a:t>
            </a:r>
            <a:r>
              <a:rPr lang="de-CH" sz="2800">
                <a:solidFill>
                  <a:srgbClr val="FFFF00"/>
                </a:solidFill>
              </a:rPr>
              <a:t>perceived</a:t>
            </a:r>
            <a:r>
              <a:rPr lang="de-CH" sz="2800">
                <a:solidFill>
                  <a:srgbClr val="FFFF00"/>
                </a:solidFill>
              </a:rPr>
              <a:t> frequency is called pitch.</a:t>
            </a:r>
            <a:endParaRPr sz="2800">
              <a:solidFill>
                <a:srgbClr val="FFFF00"/>
              </a:solidFill>
            </a:endParaRPr>
          </a:p>
        </p:txBody>
      </p:sp>
      <p:pic>
        <p:nvPicPr>
          <p:cNvPr id="177" name="Google Shape;177;p24"/>
          <p:cNvPicPr preferRelativeResize="0"/>
          <p:nvPr/>
        </p:nvPicPr>
        <p:blipFill>
          <a:blip r:embed="rId3">
            <a:alphaModFix/>
          </a:blip>
          <a:stretch>
            <a:fillRect/>
          </a:stretch>
        </p:blipFill>
        <p:spPr>
          <a:xfrm>
            <a:off x="2274013" y="1474500"/>
            <a:ext cx="7643986" cy="3724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2" name="Shape 182"/>
        <p:cNvGrpSpPr/>
        <p:nvPr/>
      </p:nvGrpSpPr>
      <p:grpSpPr>
        <a:xfrm>
          <a:off x="0" y="0"/>
          <a:ext cx="0" cy="0"/>
          <a:chOff x="0" y="0"/>
          <a:chExt cx="0" cy="0"/>
        </a:xfrm>
      </p:grpSpPr>
      <p:sp>
        <p:nvSpPr>
          <p:cNvPr id="183" name="Google Shape;183;p25"/>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184" name="Google Shape;184;p25"/>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185" name="Google Shape;185;p25"/>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186" name="Google Shape;186;p25"/>
          <p:cNvSpPr txBox="1"/>
          <p:nvPr/>
        </p:nvSpPr>
        <p:spPr>
          <a:xfrm>
            <a:off x="757200" y="5199450"/>
            <a:ext cx="11197800" cy="9543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2800">
              <a:solidFill>
                <a:schemeClr val="lt1"/>
              </a:solidFill>
            </a:endParaRPr>
          </a:p>
          <a:p>
            <a:pPr indent="0" lvl="0" marL="457200" marR="0" rtl="0" algn="l">
              <a:spcBef>
                <a:spcPts val="0"/>
              </a:spcBef>
              <a:spcAft>
                <a:spcPts val="0"/>
              </a:spcAft>
              <a:buNone/>
            </a:pPr>
            <a:r>
              <a:rPr lang="de-CH" sz="2800">
                <a:solidFill>
                  <a:srgbClr val="FFFF00"/>
                </a:solidFill>
              </a:rPr>
              <a:t>Waves can be periodic or aperiodic</a:t>
            </a:r>
            <a:endParaRPr sz="2800">
              <a:solidFill>
                <a:srgbClr val="FFFF00"/>
              </a:solidFill>
            </a:endParaRPr>
          </a:p>
        </p:txBody>
      </p:sp>
      <p:pic>
        <p:nvPicPr>
          <p:cNvPr id="187" name="Google Shape;187;p25"/>
          <p:cNvPicPr preferRelativeResize="0"/>
          <p:nvPr/>
        </p:nvPicPr>
        <p:blipFill>
          <a:blip r:embed="rId3">
            <a:alphaModFix/>
          </a:blip>
          <a:stretch>
            <a:fillRect/>
          </a:stretch>
        </p:blipFill>
        <p:spPr>
          <a:xfrm>
            <a:off x="2986187" y="969334"/>
            <a:ext cx="6219624" cy="41477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2" name="Shape 192"/>
        <p:cNvGrpSpPr/>
        <p:nvPr/>
      </p:nvGrpSpPr>
      <p:grpSpPr>
        <a:xfrm>
          <a:off x="0" y="0"/>
          <a:ext cx="0" cy="0"/>
          <a:chOff x="0" y="0"/>
          <a:chExt cx="0" cy="0"/>
        </a:xfrm>
      </p:grpSpPr>
      <p:sp>
        <p:nvSpPr>
          <p:cNvPr id="193" name="Google Shape;193;p26"/>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194" name="Google Shape;194;p26"/>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195" name="Google Shape;195;p26"/>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196" name="Google Shape;196;p26"/>
          <p:cNvSpPr txBox="1"/>
          <p:nvPr/>
        </p:nvSpPr>
        <p:spPr>
          <a:xfrm>
            <a:off x="757200" y="5199450"/>
            <a:ext cx="11197800" cy="9543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2800">
              <a:solidFill>
                <a:schemeClr val="lt1"/>
              </a:solidFill>
            </a:endParaRPr>
          </a:p>
          <a:p>
            <a:pPr indent="0" lvl="0" marL="457200" marR="0" rtl="0" algn="l">
              <a:spcBef>
                <a:spcPts val="0"/>
              </a:spcBef>
              <a:spcAft>
                <a:spcPts val="0"/>
              </a:spcAft>
              <a:buNone/>
            </a:pPr>
            <a:r>
              <a:rPr lang="de-CH" sz="2800">
                <a:solidFill>
                  <a:srgbClr val="FFFF00"/>
                </a:solidFill>
              </a:rPr>
              <a:t>There are many different waveforms</a:t>
            </a:r>
            <a:endParaRPr sz="2800">
              <a:solidFill>
                <a:srgbClr val="FFFF00"/>
              </a:solidFill>
            </a:endParaRPr>
          </a:p>
        </p:txBody>
      </p:sp>
      <p:pic>
        <p:nvPicPr>
          <p:cNvPr id="197" name="Google Shape;197;p26"/>
          <p:cNvPicPr preferRelativeResize="0"/>
          <p:nvPr/>
        </p:nvPicPr>
        <p:blipFill>
          <a:blip r:embed="rId3">
            <a:alphaModFix/>
          </a:blip>
          <a:stretch>
            <a:fillRect/>
          </a:stretch>
        </p:blipFill>
        <p:spPr>
          <a:xfrm>
            <a:off x="2616138" y="1076050"/>
            <a:ext cx="6959725" cy="4123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2" name="Shape 202"/>
        <p:cNvGrpSpPr/>
        <p:nvPr/>
      </p:nvGrpSpPr>
      <p:grpSpPr>
        <a:xfrm>
          <a:off x="0" y="0"/>
          <a:ext cx="0" cy="0"/>
          <a:chOff x="0" y="0"/>
          <a:chExt cx="0" cy="0"/>
        </a:xfrm>
      </p:grpSpPr>
      <p:sp>
        <p:nvSpPr>
          <p:cNvPr id="203" name="Google Shape;203;p27"/>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204" name="Google Shape;204;p27"/>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205" name="Google Shape;205;p27"/>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206" name="Google Shape;206;p27"/>
          <p:cNvSpPr txBox="1"/>
          <p:nvPr/>
        </p:nvSpPr>
        <p:spPr>
          <a:xfrm>
            <a:off x="757200" y="5199450"/>
            <a:ext cx="11197800" cy="9543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2800">
              <a:solidFill>
                <a:schemeClr val="lt1"/>
              </a:solidFill>
            </a:endParaRPr>
          </a:p>
          <a:p>
            <a:pPr indent="0" lvl="0" marL="457200" marR="0" rtl="0" algn="l">
              <a:spcBef>
                <a:spcPts val="0"/>
              </a:spcBef>
              <a:spcAft>
                <a:spcPts val="0"/>
              </a:spcAft>
              <a:buNone/>
            </a:pPr>
            <a:r>
              <a:rPr lang="de-CH" sz="2800">
                <a:solidFill>
                  <a:srgbClr val="FFFF00"/>
                </a:solidFill>
              </a:rPr>
              <a:t>Waves can be travelling or standing (like a string on the guitar)</a:t>
            </a:r>
            <a:endParaRPr sz="2800">
              <a:solidFill>
                <a:srgbClr val="FFFF00"/>
              </a:solidFill>
            </a:endParaRPr>
          </a:p>
        </p:txBody>
      </p:sp>
      <p:pic>
        <p:nvPicPr>
          <p:cNvPr descr="www.xmphysics.com is a treasure cove of original lectures, tutorials, physics demonstrations, applets, comics, ten-year-series solutions, for every student preparing for the GCE A-level (pre-university) physics examinations.&#10;&#10;Created by Mr Chua Kah Hean, a one-man crusader for equal access to top quality education resources.&#10;&#10;Support him at https://patreon.com/xmphysics" id="207" name="Google Shape;207;p27" title="A51 Travelling Wave vs Standing Wave">
            <a:hlinkClick r:id="rId3"/>
          </p:cNvPr>
          <p:cNvPicPr preferRelativeResize="0"/>
          <p:nvPr/>
        </p:nvPicPr>
        <p:blipFill>
          <a:blip r:embed="rId4">
            <a:alphaModFix/>
          </a:blip>
          <a:stretch>
            <a:fillRect/>
          </a:stretch>
        </p:blipFill>
        <p:spPr>
          <a:xfrm>
            <a:off x="2631013" y="1301325"/>
            <a:ext cx="6929981" cy="3898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2" name="Shape 212"/>
        <p:cNvGrpSpPr/>
        <p:nvPr/>
      </p:nvGrpSpPr>
      <p:grpSpPr>
        <a:xfrm>
          <a:off x="0" y="0"/>
          <a:ext cx="0" cy="0"/>
          <a:chOff x="0" y="0"/>
          <a:chExt cx="0" cy="0"/>
        </a:xfrm>
      </p:grpSpPr>
      <p:sp>
        <p:nvSpPr>
          <p:cNvPr id="213" name="Google Shape;213;p28"/>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214" name="Google Shape;214;p28"/>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215" name="Google Shape;215;p28"/>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216" name="Google Shape;216;p28"/>
          <p:cNvSpPr txBox="1"/>
          <p:nvPr/>
        </p:nvSpPr>
        <p:spPr>
          <a:xfrm>
            <a:off x="757200" y="5199450"/>
            <a:ext cx="11197800" cy="9543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2800">
              <a:solidFill>
                <a:schemeClr val="lt1"/>
              </a:solidFill>
            </a:endParaRPr>
          </a:p>
          <a:p>
            <a:pPr indent="0" lvl="0" marL="457200" marR="0" rtl="0" algn="l">
              <a:spcBef>
                <a:spcPts val="0"/>
              </a:spcBef>
              <a:spcAft>
                <a:spcPts val="0"/>
              </a:spcAft>
              <a:buNone/>
            </a:pPr>
            <a:r>
              <a:rPr lang="de-CH" sz="2800">
                <a:solidFill>
                  <a:srgbClr val="FFFF00"/>
                </a:solidFill>
              </a:rPr>
              <a:t>We often categorize into plane and concentric waves </a:t>
            </a:r>
            <a:endParaRPr sz="2800">
              <a:solidFill>
                <a:srgbClr val="FFFF00"/>
              </a:solidFill>
            </a:endParaRPr>
          </a:p>
        </p:txBody>
      </p:sp>
      <p:pic>
        <p:nvPicPr>
          <p:cNvPr id="217" name="Google Shape;217;p28"/>
          <p:cNvPicPr preferRelativeResize="0"/>
          <p:nvPr/>
        </p:nvPicPr>
        <p:blipFill>
          <a:blip r:embed="rId3">
            <a:alphaModFix/>
          </a:blip>
          <a:stretch>
            <a:fillRect/>
          </a:stretch>
        </p:blipFill>
        <p:spPr>
          <a:xfrm>
            <a:off x="3793813" y="558325"/>
            <a:ext cx="4604385" cy="48946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2" name="Shape 222"/>
        <p:cNvGrpSpPr/>
        <p:nvPr/>
      </p:nvGrpSpPr>
      <p:grpSpPr>
        <a:xfrm>
          <a:off x="0" y="0"/>
          <a:ext cx="0" cy="0"/>
          <a:chOff x="0" y="0"/>
          <a:chExt cx="0" cy="0"/>
        </a:xfrm>
      </p:grpSpPr>
      <p:sp>
        <p:nvSpPr>
          <p:cNvPr id="223" name="Google Shape;223;p29"/>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224" name="Google Shape;224;p29"/>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225" name="Google Shape;225;p29"/>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226" name="Google Shape;226;p29"/>
          <p:cNvSpPr txBox="1"/>
          <p:nvPr/>
        </p:nvSpPr>
        <p:spPr>
          <a:xfrm>
            <a:off x="497100" y="3950725"/>
            <a:ext cx="111978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CH" sz="2800">
                <a:solidFill>
                  <a:srgbClr val="FFFF00"/>
                </a:solidFill>
              </a:rPr>
              <a:t>Any other wave can be described as a superposition (sum) of many sine waves (Fourier expansion). Example square wave:</a:t>
            </a:r>
            <a:endParaRPr sz="2800">
              <a:solidFill>
                <a:srgbClr val="FFFF00"/>
              </a:solidFill>
            </a:endParaRPr>
          </a:p>
        </p:txBody>
      </p:sp>
      <p:sp>
        <p:nvSpPr>
          <p:cNvPr id="227" name="Google Shape;227;p29"/>
          <p:cNvSpPr txBox="1"/>
          <p:nvPr/>
        </p:nvSpPr>
        <p:spPr>
          <a:xfrm>
            <a:off x="5837100" y="335950"/>
            <a:ext cx="5305200" cy="6156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de-CH" sz="2800">
                <a:solidFill>
                  <a:srgbClr val="FFFF00"/>
                </a:solidFill>
              </a:rPr>
              <a:t>(...)</a:t>
            </a:r>
            <a:endParaRPr/>
          </a:p>
        </p:txBody>
      </p:sp>
      <p:sp>
        <p:nvSpPr>
          <p:cNvPr id="228" name="Google Shape;228;p29"/>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Mathematical description of (sin) waves</a:t>
            </a:r>
            <a:endParaRPr/>
          </a:p>
        </p:txBody>
      </p:sp>
      <p:pic>
        <p:nvPicPr>
          <p:cNvPr id="229" name="Google Shape;229;p29" title="Screenshot 2025-10-12 at 17.51.40.png"/>
          <p:cNvPicPr preferRelativeResize="0"/>
          <p:nvPr/>
        </p:nvPicPr>
        <p:blipFill>
          <a:blip r:embed="rId3">
            <a:alphaModFix/>
          </a:blip>
          <a:stretch>
            <a:fillRect/>
          </a:stretch>
        </p:blipFill>
        <p:spPr>
          <a:xfrm>
            <a:off x="1607638" y="2143200"/>
            <a:ext cx="8976725" cy="1080125"/>
          </a:xfrm>
          <a:prstGeom prst="rect">
            <a:avLst/>
          </a:prstGeom>
          <a:noFill/>
          <a:ln>
            <a:noFill/>
          </a:ln>
        </p:spPr>
      </p:pic>
      <p:pic>
        <p:nvPicPr>
          <p:cNvPr id="230" name="Google Shape;230;p29" title="Screenshot 2025-10-13 at 10.33.57.png"/>
          <p:cNvPicPr preferRelativeResize="0"/>
          <p:nvPr/>
        </p:nvPicPr>
        <p:blipFill>
          <a:blip r:embed="rId4">
            <a:alphaModFix/>
          </a:blip>
          <a:stretch>
            <a:fillRect/>
          </a:stretch>
        </p:blipFill>
        <p:spPr>
          <a:xfrm>
            <a:off x="1607640" y="5336125"/>
            <a:ext cx="6221860" cy="1169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5" name="Shape 235"/>
        <p:cNvGrpSpPr/>
        <p:nvPr/>
      </p:nvGrpSpPr>
      <p:grpSpPr>
        <a:xfrm>
          <a:off x="0" y="0"/>
          <a:ext cx="0" cy="0"/>
          <a:chOff x="0" y="0"/>
          <a:chExt cx="0" cy="0"/>
        </a:xfrm>
      </p:grpSpPr>
      <p:sp>
        <p:nvSpPr>
          <p:cNvPr id="236" name="Google Shape;236;p30"/>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237" name="Google Shape;237;p30"/>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238" name="Google Shape;238;p30"/>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239" name="Google Shape;239;p30"/>
          <p:cNvSpPr txBox="1"/>
          <p:nvPr/>
        </p:nvSpPr>
        <p:spPr>
          <a:xfrm>
            <a:off x="757200" y="5199450"/>
            <a:ext cx="11197800" cy="9543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2800">
              <a:solidFill>
                <a:schemeClr val="lt1"/>
              </a:solidFill>
            </a:endParaRPr>
          </a:p>
          <a:p>
            <a:pPr indent="0" lvl="0" marL="457200" marR="0" rtl="0" algn="l">
              <a:spcBef>
                <a:spcPts val="0"/>
              </a:spcBef>
              <a:spcAft>
                <a:spcPts val="0"/>
              </a:spcAft>
              <a:buNone/>
            </a:pPr>
            <a:r>
              <a:rPr lang="de-CH" sz="2800">
                <a:solidFill>
                  <a:srgbClr val="FFFF00"/>
                </a:solidFill>
              </a:rPr>
              <a:t>Superposition / Interference</a:t>
            </a:r>
            <a:r>
              <a:rPr lang="de-CH" sz="2800">
                <a:solidFill>
                  <a:srgbClr val="FFFF00"/>
                </a:solidFill>
              </a:rPr>
              <a:t> </a:t>
            </a:r>
            <a:endParaRPr sz="2800">
              <a:solidFill>
                <a:srgbClr val="FFFF00"/>
              </a:solidFill>
            </a:endParaRPr>
          </a:p>
        </p:txBody>
      </p:sp>
      <p:sp>
        <p:nvSpPr>
          <p:cNvPr id="240" name="Google Shape;240;p30"/>
          <p:cNvSpPr txBox="1"/>
          <p:nvPr/>
        </p:nvSpPr>
        <p:spPr>
          <a:xfrm>
            <a:off x="1063800" y="433925"/>
            <a:ext cx="10064400" cy="10467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de-CH" sz="2800">
                <a:solidFill>
                  <a:srgbClr val="FFFF00"/>
                </a:solidFill>
              </a:rPr>
              <a:t>(opposed to particles, waves superimpose, i.e. they add up, both constructively and destructively)</a:t>
            </a:r>
            <a:endParaRPr/>
          </a:p>
        </p:txBody>
      </p:sp>
      <p:pic>
        <p:nvPicPr>
          <p:cNvPr id="241" name="Google Shape;241;p30"/>
          <p:cNvPicPr preferRelativeResize="0"/>
          <p:nvPr/>
        </p:nvPicPr>
        <p:blipFill>
          <a:blip r:embed="rId3">
            <a:alphaModFix/>
          </a:blip>
          <a:stretch>
            <a:fillRect/>
          </a:stretch>
        </p:blipFill>
        <p:spPr>
          <a:xfrm>
            <a:off x="1669138" y="1926975"/>
            <a:ext cx="9373925" cy="3132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6" name="Shape 246"/>
        <p:cNvGrpSpPr/>
        <p:nvPr/>
      </p:nvGrpSpPr>
      <p:grpSpPr>
        <a:xfrm>
          <a:off x="0" y="0"/>
          <a:ext cx="0" cy="0"/>
          <a:chOff x="0" y="0"/>
          <a:chExt cx="0" cy="0"/>
        </a:xfrm>
      </p:grpSpPr>
      <p:sp>
        <p:nvSpPr>
          <p:cNvPr id="247" name="Google Shape;247;p31"/>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248" name="Google Shape;248;p31"/>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249" name="Google Shape;249;p31"/>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250" name="Google Shape;250;p31"/>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Interference</a:t>
            </a:r>
            <a:endParaRPr/>
          </a:p>
        </p:txBody>
      </p:sp>
      <p:sp>
        <p:nvSpPr>
          <p:cNvPr id="251" name="Google Shape;251;p31"/>
          <p:cNvSpPr txBox="1"/>
          <p:nvPr/>
        </p:nvSpPr>
        <p:spPr>
          <a:xfrm>
            <a:off x="785100" y="5712900"/>
            <a:ext cx="5767200" cy="9543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2800">
              <a:solidFill>
                <a:schemeClr val="lt1"/>
              </a:solidFill>
            </a:endParaRPr>
          </a:p>
          <a:p>
            <a:pPr indent="0" lvl="0" marL="457200" marR="0" rtl="0" algn="l">
              <a:spcBef>
                <a:spcPts val="0"/>
              </a:spcBef>
              <a:spcAft>
                <a:spcPts val="0"/>
              </a:spcAft>
              <a:buNone/>
            </a:pPr>
            <a:r>
              <a:t/>
            </a:r>
            <a:endParaRPr sz="2800">
              <a:solidFill>
                <a:schemeClr val="lt1"/>
              </a:solidFill>
            </a:endParaRPr>
          </a:p>
        </p:txBody>
      </p:sp>
      <p:pic>
        <p:nvPicPr>
          <p:cNvPr descr="This is a demonstration of the interference pattern created by two speakers playing the same 2000 Hz tone.  It is carried out by moving a microphone through the sound field and noting that the sound is louder in some spots (those with constructive interference) than others.  &#10;&#10;This demonstration was created at Utah State University by Professor Boyd F. Edwards, assisted by James Coburn (demonstration specialist), David Evans (videography), and Rebecca Whitney (closed captions), with support from Jan Sojka, Physics Department Head, and Robert Wagner, Executive Vice Provost and Dean of Academic and Instructional Services." id="252" name="Google Shape;252;p31" title="Interference Demo: Speakers">
            <a:hlinkClick r:id="rId3"/>
          </p:cNvPr>
          <p:cNvPicPr preferRelativeResize="0"/>
          <p:nvPr/>
        </p:nvPicPr>
        <p:blipFill>
          <a:blip r:embed="rId4">
            <a:alphaModFix/>
          </a:blip>
          <a:stretch>
            <a:fillRect/>
          </a:stretch>
        </p:blipFill>
        <p:spPr>
          <a:xfrm>
            <a:off x="1719888" y="1408902"/>
            <a:ext cx="8752222" cy="4923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7" name="Shape 257"/>
        <p:cNvGrpSpPr/>
        <p:nvPr/>
      </p:nvGrpSpPr>
      <p:grpSpPr>
        <a:xfrm>
          <a:off x="0" y="0"/>
          <a:ext cx="0" cy="0"/>
          <a:chOff x="0" y="0"/>
          <a:chExt cx="0" cy="0"/>
        </a:xfrm>
      </p:grpSpPr>
      <p:sp>
        <p:nvSpPr>
          <p:cNvPr id="258" name="Google Shape;258;p32"/>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259" name="Google Shape;259;p32"/>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260" name="Google Shape;260;p32"/>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pic>
        <p:nvPicPr>
          <p:cNvPr id="261" name="Google Shape;261;p32"/>
          <p:cNvPicPr preferRelativeResize="0"/>
          <p:nvPr/>
        </p:nvPicPr>
        <p:blipFill>
          <a:blip r:embed="rId3">
            <a:alphaModFix/>
          </a:blip>
          <a:stretch>
            <a:fillRect/>
          </a:stretch>
        </p:blipFill>
        <p:spPr>
          <a:xfrm>
            <a:off x="2556614" y="1442400"/>
            <a:ext cx="7078775" cy="4407225"/>
          </a:xfrm>
          <a:prstGeom prst="rect">
            <a:avLst/>
          </a:prstGeom>
          <a:noFill/>
          <a:ln>
            <a:noFill/>
          </a:ln>
        </p:spPr>
      </p:pic>
      <p:sp>
        <p:nvSpPr>
          <p:cNvPr id="262" name="Google Shape;262;p32"/>
          <p:cNvSpPr txBox="1"/>
          <p:nvPr/>
        </p:nvSpPr>
        <p:spPr>
          <a:xfrm>
            <a:off x="1102650" y="228100"/>
            <a:ext cx="622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CH" sz="2800">
                <a:solidFill>
                  <a:schemeClr val="lt1"/>
                </a:solidFill>
              </a:rPr>
              <a:t> </a:t>
            </a:r>
            <a:r>
              <a:rPr lang="de-CH" sz="4200">
                <a:solidFill>
                  <a:schemeClr val="lt1"/>
                </a:solidFill>
              </a:rPr>
              <a:t>Interference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7" name="Shape 267"/>
        <p:cNvGrpSpPr/>
        <p:nvPr/>
      </p:nvGrpSpPr>
      <p:grpSpPr>
        <a:xfrm>
          <a:off x="0" y="0"/>
          <a:ext cx="0" cy="0"/>
          <a:chOff x="0" y="0"/>
          <a:chExt cx="0" cy="0"/>
        </a:xfrm>
      </p:grpSpPr>
      <p:sp>
        <p:nvSpPr>
          <p:cNvPr id="268" name="Google Shape;268;p33"/>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269" name="Google Shape;269;p33"/>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270" name="Google Shape;270;p33"/>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271" name="Google Shape;271;p33"/>
          <p:cNvSpPr txBox="1"/>
          <p:nvPr/>
        </p:nvSpPr>
        <p:spPr>
          <a:xfrm>
            <a:off x="391975" y="5199450"/>
            <a:ext cx="11562900" cy="5232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2800">
              <a:solidFill>
                <a:srgbClr val="FFFF00"/>
              </a:solidFill>
            </a:endParaRPr>
          </a:p>
        </p:txBody>
      </p:sp>
      <p:pic>
        <p:nvPicPr>
          <p:cNvPr id="272" name="Google Shape;272;p33"/>
          <p:cNvPicPr preferRelativeResize="0"/>
          <p:nvPr/>
        </p:nvPicPr>
        <p:blipFill>
          <a:blip r:embed="rId3">
            <a:alphaModFix/>
          </a:blip>
          <a:stretch>
            <a:fillRect/>
          </a:stretch>
        </p:blipFill>
        <p:spPr>
          <a:xfrm>
            <a:off x="1715722" y="1181345"/>
            <a:ext cx="8606825" cy="483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1" name="Shape 81"/>
        <p:cNvGrpSpPr/>
        <p:nvPr/>
      </p:nvGrpSpPr>
      <p:grpSpPr>
        <a:xfrm>
          <a:off x="0" y="0"/>
          <a:ext cx="0" cy="0"/>
          <a:chOff x="0" y="0"/>
          <a:chExt cx="0" cy="0"/>
        </a:xfrm>
      </p:grpSpPr>
      <p:sp>
        <p:nvSpPr>
          <p:cNvPr id="82" name="Google Shape;82;p16"/>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83" name="Google Shape;83;p16"/>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84" name="Google Shape;84;p16"/>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Clr>
                <a:srgbClr val="000000"/>
              </a:buClr>
              <a:buFont typeface="Arial"/>
              <a:buNone/>
            </a:pPr>
            <a:fld id="{00000000-1234-1234-1234-123412341234}" type="slidenum">
              <a:rPr lang="de-CH">
                <a:solidFill>
                  <a:schemeClr val="dk2"/>
                </a:solidFill>
              </a:rPr>
              <a:t>‹#›</a:t>
            </a:fld>
            <a:endParaRPr>
              <a:solidFill>
                <a:schemeClr val="dk2"/>
              </a:solidFill>
            </a:endParaRPr>
          </a:p>
        </p:txBody>
      </p:sp>
      <p:sp>
        <p:nvSpPr>
          <p:cNvPr id="85" name="Google Shape;85;p16"/>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Doppler Effect in Sound</a:t>
            </a:r>
            <a:endParaRPr/>
          </a:p>
        </p:txBody>
      </p:sp>
      <p:sp>
        <p:nvSpPr>
          <p:cNvPr id="86" name="Google Shape;86;p16"/>
          <p:cNvSpPr txBox="1"/>
          <p:nvPr/>
        </p:nvSpPr>
        <p:spPr>
          <a:xfrm>
            <a:off x="785100" y="5712900"/>
            <a:ext cx="5767200" cy="9543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2800">
              <a:solidFill>
                <a:schemeClr val="lt1"/>
              </a:solidFill>
            </a:endParaRPr>
          </a:p>
          <a:p>
            <a:pPr indent="0" lvl="0" marL="457200" marR="0" rtl="0" algn="l">
              <a:spcBef>
                <a:spcPts val="0"/>
              </a:spcBef>
              <a:spcAft>
                <a:spcPts val="0"/>
              </a:spcAft>
              <a:buNone/>
            </a:pPr>
            <a:r>
              <a:t/>
            </a:r>
            <a:endParaRPr sz="2800">
              <a:solidFill>
                <a:schemeClr val="lt1"/>
              </a:solidFill>
            </a:endParaRPr>
          </a:p>
        </p:txBody>
      </p:sp>
      <p:pic>
        <p:nvPicPr>
          <p:cNvPr descr="You can clearly hear the doppler effect as this fire truck passes at high speed. Sorry for the poor video quality." id="87" name="Google Shape;87;p16" title="Fire Engine Siren Demonstrates The Doppler Effect">
            <a:hlinkClick r:id="rId3"/>
          </p:cNvPr>
          <p:cNvPicPr preferRelativeResize="0"/>
          <p:nvPr/>
        </p:nvPicPr>
        <p:blipFill>
          <a:blip r:embed="rId4">
            <a:alphaModFix/>
          </a:blip>
          <a:stretch>
            <a:fillRect/>
          </a:stretch>
        </p:blipFill>
        <p:spPr>
          <a:xfrm>
            <a:off x="2318202" y="1532877"/>
            <a:ext cx="7555574" cy="4250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7" name="Shape 277"/>
        <p:cNvGrpSpPr/>
        <p:nvPr/>
      </p:nvGrpSpPr>
      <p:grpSpPr>
        <a:xfrm>
          <a:off x="0" y="0"/>
          <a:ext cx="0" cy="0"/>
          <a:chOff x="0" y="0"/>
          <a:chExt cx="0" cy="0"/>
        </a:xfrm>
      </p:grpSpPr>
      <p:sp>
        <p:nvSpPr>
          <p:cNvPr id="278" name="Google Shape;278;p34"/>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279" name="Google Shape;279;p34"/>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280" name="Google Shape;280;p34"/>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Clr>
                <a:srgbClr val="000000"/>
              </a:buClr>
              <a:buFont typeface="Arial"/>
              <a:buNone/>
            </a:pPr>
            <a:fld id="{00000000-1234-1234-1234-123412341234}" type="slidenum">
              <a:rPr lang="de-CH">
                <a:solidFill>
                  <a:schemeClr val="dk2"/>
                </a:solidFill>
              </a:rPr>
              <a:t>‹#›</a:t>
            </a:fld>
            <a:endParaRPr>
              <a:solidFill>
                <a:schemeClr val="dk2"/>
              </a:solidFill>
            </a:endParaRPr>
          </a:p>
        </p:txBody>
      </p:sp>
      <p:sp>
        <p:nvSpPr>
          <p:cNvPr id="281" name="Google Shape;281;p34"/>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Doppler Effect in Sound</a:t>
            </a:r>
            <a:endParaRPr/>
          </a:p>
        </p:txBody>
      </p:sp>
      <p:sp>
        <p:nvSpPr>
          <p:cNvPr id="282" name="Google Shape;282;p34"/>
          <p:cNvSpPr txBox="1"/>
          <p:nvPr/>
        </p:nvSpPr>
        <p:spPr>
          <a:xfrm>
            <a:off x="785100" y="5712900"/>
            <a:ext cx="5767200" cy="9543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2800">
              <a:solidFill>
                <a:schemeClr val="lt1"/>
              </a:solidFill>
            </a:endParaRPr>
          </a:p>
          <a:p>
            <a:pPr indent="0" lvl="0" marL="457200" marR="0" rtl="0" algn="l">
              <a:spcBef>
                <a:spcPts val="0"/>
              </a:spcBef>
              <a:spcAft>
                <a:spcPts val="0"/>
              </a:spcAft>
              <a:buNone/>
            </a:pPr>
            <a:r>
              <a:t/>
            </a:r>
            <a:endParaRPr sz="2800">
              <a:solidFill>
                <a:schemeClr val="lt1"/>
              </a:solidFill>
            </a:endParaRPr>
          </a:p>
        </p:txBody>
      </p:sp>
      <p:pic>
        <p:nvPicPr>
          <p:cNvPr descr="You can clearly hear the doppler effect as this fire truck passes at high speed. Sorry for the poor video quality." id="283" name="Google Shape;283;p34" title="Fire Engine Siren Demonstrates The Doppler Effect">
            <a:hlinkClick r:id="rId3"/>
          </p:cNvPr>
          <p:cNvPicPr preferRelativeResize="0"/>
          <p:nvPr/>
        </p:nvPicPr>
        <p:blipFill>
          <a:blip r:embed="rId4">
            <a:alphaModFix/>
          </a:blip>
          <a:stretch>
            <a:fillRect/>
          </a:stretch>
        </p:blipFill>
        <p:spPr>
          <a:xfrm>
            <a:off x="2318215" y="1681840"/>
            <a:ext cx="7555574" cy="4250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8" name="Shape 288"/>
        <p:cNvGrpSpPr/>
        <p:nvPr/>
      </p:nvGrpSpPr>
      <p:grpSpPr>
        <a:xfrm>
          <a:off x="0" y="0"/>
          <a:ext cx="0" cy="0"/>
          <a:chOff x="0" y="0"/>
          <a:chExt cx="0" cy="0"/>
        </a:xfrm>
      </p:grpSpPr>
      <p:sp>
        <p:nvSpPr>
          <p:cNvPr id="289" name="Google Shape;289;p35"/>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290" name="Google Shape;290;p35"/>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291" name="Google Shape;291;p35"/>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292" name="Google Shape;292;p35"/>
          <p:cNvSpPr txBox="1"/>
          <p:nvPr/>
        </p:nvSpPr>
        <p:spPr>
          <a:xfrm>
            <a:off x="497100" y="2805850"/>
            <a:ext cx="11197800" cy="13854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2800">
              <a:solidFill>
                <a:schemeClr val="lt1"/>
              </a:solidFill>
            </a:endParaRPr>
          </a:p>
          <a:p>
            <a:pPr indent="0" lvl="0" marL="457200" marR="0" rtl="0" algn="ctr">
              <a:spcBef>
                <a:spcPts val="0"/>
              </a:spcBef>
              <a:spcAft>
                <a:spcPts val="0"/>
              </a:spcAft>
              <a:buNone/>
            </a:pPr>
            <a:r>
              <a:rPr lang="de-CH" sz="2800">
                <a:solidFill>
                  <a:srgbClr val="FFFF00"/>
                </a:solidFill>
              </a:rPr>
              <a:t>A longitudinal wave in a medium </a:t>
            </a:r>
            <a:endParaRPr sz="2800">
              <a:solidFill>
                <a:srgbClr val="FFFF00"/>
              </a:solidFill>
            </a:endParaRPr>
          </a:p>
          <a:p>
            <a:pPr indent="0" lvl="0" marL="457200" marR="0" rtl="0" algn="ctr">
              <a:spcBef>
                <a:spcPts val="0"/>
              </a:spcBef>
              <a:spcAft>
                <a:spcPts val="0"/>
              </a:spcAft>
              <a:buNone/>
            </a:pPr>
            <a:r>
              <a:rPr lang="de-CH" sz="2800">
                <a:solidFill>
                  <a:srgbClr val="FFFF00"/>
                </a:solidFill>
              </a:rPr>
              <a:t>(that can be heard)</a:t>
            </a:r>
            <a:endParaRPr sz="2800">
              <a:solidFill>
                <a:srgbClr val="FFFF00"/>
              </a:solidFill>
            </a:endParaRPr>
          </a:p>
        </p:txBody>
      </p:sp>
      <p:sp>
        <p:nvSpPr>
          <p:cNvPr id="293" name="Google Shape;293;p35"/>
          <p:cNvSpPr txBox="1"/>
          <p:nvPr/>
        </p:nvSpPr>
        <p:spPr>
          <a:xfrm>
            <a:off x="5837100" y="335950"/>
            <a:ext cx="5305200" cy="6156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de-CH" sz="2800">
                <a:solidFill>
                  <a:srgbClr val="FFFF00"/>
                </a:solidFill>
              </a:rPr>
              <a:t>(...)</a:t>
            </a:r>
            <a:endParaRPr/>
          </a:p>
        </p:txBody>
      </p:sp>
      <p:sp>
        <p:nvSpPr>
          <p:cNvPr id="294" name="Google Shape;294;p35"/>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What is sound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9" name="Shape 299"/>
        <p:cNvGrpSpPr/>
        <p:nvPr/>
      </p:nvGrpSpPr>
      <p:grpSpPr>
        <a:xfrm>
          <a:off x="0" y="0"/>
          <a:ext cx="0" cy="0"/>
          <a:chOff x="0" y="0"/>
          <a:chExt cx="0" cy="0"/>
        </a:xfrm>
      </p:grpSpPr>
      <p:sp>
        <p:nvSpPr>
          <p:cNvPr id="300" name="Google Shape;300;p36"/>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301" name="Google Shape;301;p36"/>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302" name="Google Shape;302;p36"/>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303" name="Google Shape;303;p36"/>
          <p:cNvSpPr txBox="1"/>
          <p:nvPr/>
        </p:nvSpPr>
        <p:spPr>
          <a:xfrm>
            <a:off x="615000" y="634875"/>
            <a:ext cx="7681500" cy="4402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de-CH" sz="2800">
                <a:solidFill>
                  <a:schemeClr val="lt1"/>
                </a:solidFill>
              </a:rPr>
              <a:t>What can a sound wave do ?</a:t>
            </a:r>
            <a:br>
              <a:rPr lang="de-CH" sz="2800">
                <a:solidFill>
                  <a:schemeClr val="lt1"/>
                </a:solidFill>
              </a:rPr>
            </a:br>
            <a:endParaRPr sz="2800">
              <a:solidFill>
                <a:schemeClr val="lt1"/>
              </a:solidFill>
            </a:endParaRPr>
          </a:p>
          <a:p>
            <a:pPr indent="-406400" lvl="0" marL="457200" marR="0" rtl="0" algn="l">
              <a:spcBef>
                <a:spcPts val="0"/>
              </a:spcBef>
              <a:spcAft>
                <a:spcPts val="0"/>
              </a:spcAft>
              <a:buClr>
                <a:srgbClr val="FFFF00"/>
              </a:buClr>
              <a:buSzPts val="2800"/>
              <a:buChar char="●"/>
            </a:pPr>
            <a:r>
              <a:rPr lang="de-CH" sz="2800">
                <a:solidFill>
                  <a:srgbClr val="FFFF00"/>
                </a:solidFill>
              </a:rPr>
              <a:t>Absorption</a:t>
            </a:r>
            <a:endParaRPr sz="2800">
              <a:solidFill>
                <a:srgbClr val="FFFF00"/>
              </a:solidFill>
            </a:endParaRPr>
          </a:p>
          <a:p>
            <a:pPr indent="-406400" lvl="0" marL="457200" marR="0" rtl="0" algn="l">
              <a:spcBef>
                <a:spcPts val="0"/>
              </a:spcBef>
              <a:spcAft>
                <a:spcPts val="0"/>
              </a:spcAft>
              <a:buClr>
                <a:srgbClr val="FFFF00"/>
              </a:buClr>
              <a:buSzPts val="2800"/>
              <a:buChar char="●"/>
            </a:pPr>
            <a:r>
              <a:rPr lang="de-CH" sz="2800">
                <a:solidFill>
                  <a:srgbClr val="FFFF00"/>
                </a:solidFill>
              </a:rPr>
              <a:t>Reflection (Echo)</a:t>
            </a:r>
            <a:endParaRPr sz="2800">
              <a:solidFill>
                <a:srgbClr val="FFFF00"/>
              </a:solidFill>
            </a:endParaRPr>
          </a:p>
          <a:p>
            <a:pPr indent="-406400" lvl="0" marL="457200" marR="0" rtl="0" algn="l">
              <a:spcBef>
                <a:spcPts val="0"/>
              </a:spcBef>
              <a:spcAft>
                <a:spcPts val="0"/>
              </a:spcAft>
              <a:buClr>
                <a:srgbClr val="FFFF00"/>
              </a:buClr>
              <a:buSzPts val="2800"/>
              <a:buChar char="●"/>
            </a:pPr>
            <a:r>
              <a:rPr lang="de-CH" sz="2800">
                <a:solidFill>
                  <a:srgbClr val="FFFF00"/>
                </a:solidFill>
              </a:rPr>
              <a:t>Refraction and Diffraction (direction change)</a:t>
            </a:r>
            <a:endParaRPr sz="2800">
              <a:solidFill>
                <a:srgbClr val="FFFF00"/>
              </a:solidFill>
            </a:endParaRPr>
          </a:p>
          <a:p>
            <a:pPr indent="-406400" lvl="0" marL="457200" marR="0" rtl="0" algn="l">
              <a:spcBef>
                <a:spcPts val="0"/>
              </a:spcBef>
              <a:spcAft>
                <a:spcPts val="0"/>
              </a:spcAft>
              <a:buClr>
                <a:srgbClr val="FFFF00"/>
              </a:buClr>
              <a:buSzPts val="2800"/>
              <a:buChar char="●"/>
            </a:pPr>
            <a:r>
              <a:rPr lang="de-CH" sz="2800">
                <a:solidFill>
                  <a:srgbClr val="FFFF00"/>
                </a:solidFill>
              </a:rPr>
              <a:t>Transmission </a:t>
            </a:r>
            <a:endParaRPr sz="2800">
              <a:solidFill>
                <a:srgbClr val="FFFF00"/>
              </a:solidFill>
            </a:endParaRPr>
          </a:p>
          <a:p>
            <a:pPr indent="-406400" lvl="0" marL="457200" marR="0" rtl="0" algn="l">
              <a:spcBef>
                <a:spcPts val="0"/>
              </a:spcBef>
              <a:spcAft>
                <a:spcPts val="0"/>
              </a:spcAft>
              <a:buClr>
                <a:srgbClr val="FFFF00"/>
              </a:buClr>
              <a:buSzPts val="2800"/>
              <a:buChar char="●"/>
            </a:pPr>
            <a:r>
              <a:rPr lang="de-CH" sz="2800">
                <a:solidFill>
                  <a:srgbClr val="FFFF00"/>
                </a:solidFill>
              </a:rPr>
              <a:t>Dispersion</a:t>
            </a:r>
            <a:endParaRPr sz="2800">
              <a:solidFill>
                <a:srgbClr val="FFFF00"/>
              </a:solidFill>
            </a:endParaRPr>
          </a:p>
          <a:p>
            <a:pPr indent="-406400" lvl="0" marL="457200" marR="0" rtl="0" algn="l">
              <a:spcBef>
                <a:spcPts val="0"/>
              </a:spcBef>
              <a:spcAft>
                <a:spcPts val="0"/>
              </a:spcAft>
              <a:buClr>
                <a:srgbClr val="EFEFEF"/>
              </a:buClr>
              <a:buSzPts val="2800"/>
              <a:buChar char="●"/>
            </a:pPr>
            <a:r>
              <a:rPr lang="de-CH" sz="2800">
                <a:solidFill>
                  <a:srgbClr val="EFEFEF"/>
                </a:solidFill>
              </a:rPr>
              <a:t>Polarization</a:t>
            </a:r>
            <a:endParaRPr sz="2800">
              <a:solidFill>
                <a:srgbClr val="EFEFEF"/>
              </a:solidFill>
            </a:endParaRPr>
          </a:p>
          <a:p>
            <a:pPr indent="-406400" lvl="0" marL="457200" marR="0" rtl="0" algn="l">
              <a:spcBef>
                <a:spcPts val="0"/>
              </a:spcBef>
              <a:spcAft>
                <a:spcPts val="0"/>
              </a:spcAft>
              <a:buClr>
                <a:srgbClr val="FFFF00"/>
              </a:buClr>
              <a:buSzPts val="2800"/>
              <a:buChar char="●"/>
            </a:pPr>
            <a:r>
              <a:rPr lang="de-CH" sz="2800">
                <a:solidFill>
                  <a:srgbClr val="FFFF00"/>
                </a:solidFill>
              </a:rPr>
              <a:t>Interference</a:t>
            </a:r>
            <a:endParaRPr sz="2800">
              <a:solidFill>
                <a:srgbClr val="FFFF00"/>
              </a:solidFill>
            </a:endParaRPr>
          </a:p>
          <a:p>
            <a:pPr indent="-406400" lvl="0" marL="457200" marR="0" rtl="0" algn="l">
              <a:spcBef>
                <a:spcPts val="0"/>
              </a:spcBef>
              <a:spcAft>
                <a:spcPts val="0"/>
              </a:spcAft>
              <a:buClr>
                <a:srgbClr val="FFFF00"/>
              </a:buClr>
              <a:buSzPts val="2800"/>
              <a:buChar char="●"/>
            </a:pPr>
            <a:r>
              <a:rPr lang="de-CH" sz="2800">
                <a:solidFill>
                  <a:srgbClr val="FFFF00"/>
                </a:solidFill>
              </a:rPr>
              <a:t>Doppler Effect</a:t>
            </a:r>
            <a:endParaRPr sz="2800">
              <a:solidFill>
                <a:srgbClr val="FFFF00"/>
              </a:solidFill>
            </a:endParaRPr>
          </a:p>
        </p:txBody>
      </p:sp>
      <p:pic>
        <p:nvPicPr>
          <p:cNvPr id="304" name="Google Shape;304;p36"/>
          <p:cNvPicPr preferRelativeResize="0"/>
          <p:nvPr/>
        </p:nvPicPr>
        <p:blipFill>
          <a:blip r:embed="rId3">
            <a:alphaModFix/>
          </a:blip>
          <a:stretch>
            <a:fillRect/>
          </a:stretch>
        </p:blipFill>
        <p:spPr>
          <a:xfrm>
            <a:off x="8724375" y="1103950"/>
            <a:ext cx="3230491" cy="3943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9" name="Shape 309"/>
        <p:cNvGrpSpPr/>
        <p:nvPr/>
      </p:nvGrpSpPr>
      <p:grpSpPr>
        <a:xfrm>
          <a:off x="0" y="0"/>
          <a:ext cx="0" cy="0"/>
          <a:chOff x="0" y="0"/>
          <a:chExt cx="0" cy="0"/>
        </a:xfrm>
      </p:grpSpPr>
      <p:sp>
        <p:nvSpPr>
          <p:cNvPr id="310" name="Google Shape;310;p37"/>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311" name="Google Shape;311;p37"/>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312" name="Google Shape;312;p37"/>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Clr>
                <a:srgbClr val="000000"/>
              </a:buClr>
              <a:buFont typeface="Arial"/>
              <a:buNone/>
            </a:pPr>
            <a:fld id="{00000000-1234-1234-1234-123412341234}" type="slidenum">
              <a:rPr lang="de-CH">
                <a:solidFill>
                  <a:schemeClr val="dk2"/>
                </a:solidFill>
              </a:rPr>
              <a:t>‹#›</a:t>
            </a:fld>
            <a:endParaRPr>
              <a:solidFill>
                <a:schemeClr val="dk2"/>
              </a:solidFill>
            </a:endParaRPr>
          </a:p>
        </p:txBody>
      </p:sp>
      <p:sp>
        <p:nvSpPr>
          <p:cNvPr id="313" name="Google Shape;313;p37"/>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Speed of Sound</a:t>
            </a:r>
            <a:endParaRPr/>
          </a:p>
        </p:txBody>
      </p:sp>
      <p:sp>
        <p:nvSpPr>
          <p:cNvPr id="314" name="Google Shape;314;p37"/>
          <p:cNvSpPr txBox="1"/>
          <p:nvPr/>
        </p:nvSpPr>
        <p:spPr>
          <a:xfrm>
            <a:off x="785100" y="5712900"/>
            <a:ext cx="5767200" cy="9543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2800">
              <a:solidFill>
                <a:schemeClr val="lt1"/>
              </a:solidFill>
            </a:endParaRPr>
          </a:p>
          <a:p>
            <a:pPr indent="0" lvl="0" marL="457200" marR="0" rtl="0" algn="l">
              <a:spcBef>
                <a:spcPts val="0"/>
              </a:spcBef>
              <a:spcAft>
                <a:spcPts val="0"/>
              </a:spcAft>
              <a:buNone/>
            </a:pPr>
            <a:r>
              <a:t/>
            </a:r>
            <a:endParaRPr sz="2800">
              <a:solidFill>
                <a:schemeClr val="lt1"/>
              </a:solidFill>
            </a:endParaRPr>
          </a:p>
        </p:txBody>
      </p:sp>
      <p:pic>
        <p:nvPicPr>
          <p:cNvPr descr="Video of lightning and thunder along with a timer.&#10;Raw video: http://www.youtube.com/watch?v=46UZfRIC43A" id="315" name="Google Shape;315;p37" title="Speed of Sound - Lightning 13May15">
            <a:hlinkClick r:id="rId3"/>
          </p:cNvPr>
          <p:cNvPicPr preferRelativeResize="0"/>
          <p:nvPr/>
        </p:nvPicPr>
        <p:blipFill>
          <a:blip r:embed="rId4">
            <a:alphaModFix/>
          </a:blip>
          <a:stretch>
            <a:fillRect/>
          </a:stretch>
        </p:blipFill>
        <p:spPr>
          <a:xfrm>
            <a:off x="2449488" y="1863900"/>
            <a:ext cx="7293024" cy="41023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0" name="Shape 320"/>
        <p:cNvGrpSpPr/>
        <p:nvPr/>
      </p:nvGrpSpPr>
      <p:grpSpPr>
        <a:xfrm>
          <a:off x="0" y="0"/>
          <a:ext cx="0" cy="0"/>
          <a:chOff x="0" y="0"/>
          <a:chExt cx="0" cy="0"/>
        </a:xfrm>
      </p:grpSpPr>
      <p:sp>
        <p:nvSpPr>
          <p:cNvPr id="321" name="Google Shape;321;p38"/>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322" name="Google Shape;322;p38"/>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323" name="Google Shape;323;p38"/>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324" name="Google Shape;324;p38"/>
          <p:cNvSpPr txBox="1"/>
          <p:nvPr/>
        </p:nvSpPr>
        <p:spPr>
          <a:xfrm>
            <a:off x="987025" y="1658850"/>
            <a:ext cx="8839500" cy="2678100"/>
          </a:xfrm>
          <a:prstGeom prst="rect">
            <a:avLst/>
          </a:prstGeom>
          <a:noFill/>
          <a:ln>
            <a:noFill/>
          </a:ln>
        </p:spPr>
        <p:txBody>
          <a:bodyPr anchorCtr="0" anchor="t" bIns="45700" lIns="91425" spcFirstLastPara="1" rIns="91425" wrap="square" tIns="45700">
            <a:spAutoFit/>
          </a:bodyPr>
          <a:lstStyle/>
          <a:p>
            <a:pPr indent="-406400" lvl="0" marL="457200" marR="0" rtl="0" algn="l">
              <a:spcBef>
                <a:spcPts val="0"/>
              </a:spcBef>
              <a:spcAft>
                <a:spcPts val="0"/>
              </a:spcAft>
              <a:buClr>
                <a:schemeClr val="lt1"/>
              </a:buClr>
              <a:buSzPts val="2800"/>
              <a:buChar char="-"/>
            </a:pPr>
            <a:r>
              <a:rPr lang="de-CH" sz="2800">
                <a:solidFill>
                  <a:schemeClr val="lt1"/>
                </a:solidFill>
              </a:rPr>
              <a:t>in air about 340 m/s</a:t>
            </a:r>
            <a:endParaRPr sz="2800">
              <a:solidFill>
                <a:schemeClr val="lt1"/>
              </a:solidFill>
            </a:endParaRPr>
          </a:p>
          <a:p>
            <a:pPr indent="-406400" lvl="0" marL="457200" marR="0" rtl="0" algn="l">
              <a:spcBef>
                <a:spcPts val="0"/>
              </a:spcBef>
              <a:spcAft>
                <a:spcPts val="0"/>
              </a:spcAft>
              <a:buClr>
                <a:schemeClr val="lt1"/>
              </a:buClr>
              <a:buSzPts val="2800"/>
              <a:buChar char="-"/>
            </a:pPr>
            <a:r>
              <a:rPr lang="de-CH" sz="2800">
                <a:solidFill>
                  <a:schemeClr val="lt1"/>
                </a:solidFill>
              </a:rPr>
              <a:t>in water about 1500 m/s</a:t>
            </a:r>
            <a:endParaRPr sz="2800">
              <a:solidFill>
                <a:schemeClr val="lt1"/>
              </a:solidFill>
            </a:endParaRPr>
          </a:p>
          <a:p>
            <a:pPr indent="-406400" lvl="0" marL="457200" marR="0" rtl="0" algn="l">
              <a:spcBef>
                <a:spcPts val="0"/>
              </a:spcBef>
              <a:spcAft>
                <a:spcPts val="0"/>
              </a:spcAft>
              <a:buClr>
                <a:schemeClr val="lt1"/>
              </a:buClr>
              <a:buSzPts val="2800"/>
              <a:buChar char="-"/>
            </a:pPr>
            <a:r>
              <a:rPr lang="de-CH" sz="2800">
                <a:solidFill>
                  <a:schemeClr val="lt1"/>
                </a:solidFill>
              </a:rPr>
              <a:t>in glass about 5000 m/s</a:t>
            </a:r>
            <a:endParaRPr sz="2800">
              <a:solidFill>
                <a:schemeClr val="lt1"/>
              </a:solidFill>
            </a:endParaRPr>
          </a:p>
          <a:p>
            <a:pPr indent="-406400" lvl="0" marL="457200" marR="0" rtl="0" algn="l">
              <a:spcBef>
                <a:spcPts val="0"/>
              </a:spcBef>
              <a:spcAft>
                <a:spcPts val="0"/>
              </a:spcAft>
              <a:buClr>
                <a:schemeClr val="lt1"/>
              </a:buClr>
              <a:buSzPts val="2800"/>
              <a:buChar char="-"/>
            </a:pPr>
            <a:r>
              <a:rPr lang="de-CH" sz="2800">
                <a:solidFill>
                  <a:schemeClr val="lt1"/>
                </a:solidFill>
              </a:rPr>
              <a:t>in beryllium about 13000 m/s</a:t>
            </a:r>
            <a:endParaRPr sz="2800">
              <a:solidFill>
                <a:schemeClr val="lt1"/>
              </a:solidFill>
            </a:endParaRPr>
          </a:p>
          <a:p>
            <a:pPr indent="0" lvl="0" marL="0" marR="0" rtl="0" algn="l">
              <a:spcBef>
                <a:spcPts val="0"/>
              </a:spcBef>
              <a:spcAft>
                <a:spcPts val="0"/>
              </a:spcAft>
              <a:buNone/>
            </a:pPr>
            <a:r>
              <a:t/>
            </a:r>
            <a:endParaRPr sz="2800">
              <a:solidFill>
                <a:schemeClr val="lt1"/>
              </a:solidFill>
            </a:endParaRPr>
          </a:p>
          <a:p>
            <a:pPr indent="0" lvl="0" marL="457200" marR="0" rtl="0" algn="ctr">
              <a:spcBef>
                <a:spcPts val="0"/>
              </a:spcBef>
              <a:spcAft>
                <a:spcPts val="0"/>
              </a:spcAft>
              <a:buNone/>
            </a:pPr>
            <a:r>
              <a:rPr lang="de-CH" sz="2800">
                <a:solidFill>
                  <a:srgbClr val="FFFF00"/>
                </a:solidFill>
              </a:rPr>
              <a:t>…</a:t>
            </a:r>
            <a:endParaRPr sz="2800">
              <a:solidFill>
                <a:srgbClr val="FFFF00"/>
              </a:solidFill>
            </a:endParaRPr>
          </a:p>
        </p:txBody>
      </p:sp>
      <p:sp>
        <p:nvSpPr>
          <p:cNvPr id="325" name="Google Shape;325;p38"/>
          <p:cNvSpPr txBox="1"/>
          <p:nvPr/>
        </p:nvSpPr>
        <p:spPr>
          <a:xfrm>
            <a:off x="5837100" y="335950"/>
            <a:ext cx="5305200" cy="6156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de-CH" sz="2800">
                <a:solidFill>
                  <a:srgbClr val="FFFF00"/>
                </a:solidFill>
              </a:rPr>
              <a:t>(...)</a:t>
            </a:r>
            <a:endParaRPr/>
          </a:p>
        </p:txBody>
      </p:sp>
      <p:sp>
        <p:nvSpPr>
          <p:cNvPr id="326" name="Google Shape;326;p38"/>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Speed</a:t>
            </a:r>
            <a:r>
              <a:rPr lang="de-CH" sz="4200">
                <a:solidFill>
                  <a:schemeClr val="lt1"/>
                </a:solidFill>
              </a:rPr>
              <a:t> of sound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1" name="Shape 331"/>
        <p:cNvGrpSpPr/>
        <p:nvPr/>
      </p:nvGrpSpPr>
      <p:grpSpPr>
        <a:xfrm>
          <a:off x="0" y="0"/>
          <a:ext cx="0" cy="0"/>
          <a:chOff x="0" y="0"/>
          <a:chExt cx="0" cy="0"/>
        </a:xfrm>
      </p:grpSpPr>
      <p:sp>
        <p:nvSpPr>
          <p:cNvPr id="332" name="Google Shape;332;p39"/>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333" name="Google Shape;333;p39"/>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334" name="Google Shape;334;p39"/>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335" name="Google Shape;335;p39"/>
          <p:cNvSpPr txBox="1"/>
          <p:nvPr/>
        </p:nvSpPr>
        <p:spPr>
          <a:xfrm>
            <a:off x="987025" y="1658850"/>
            <a:ext cx="8839500" cy="4402200"/>
          </a:xfrm>
          <a:prstGeom prst="rect">
            <a:avLst/>
          </a:prstGeom>
          <a:noFill/>
          <a:ln>
            <a:noFill/>
          </a:ln>
        </p:spPr>
        <p:txBody>
          <a:bodyPr anchorCtr="0" anchor="t" bIns="45700" lIns="91425" spcFirstLastPara="1" rIns="91425" wrap="square" tIns="45700">
            <a:spAutoFit/>
          </a:bodyPr>
          <a:lstStyle/>
          <a:p>
            <a:pPr indent="-406400" lvl="0" marL="457200" marR="0" rtl="0" algn="l">
              <a:spcBef>
                <a:spcPts val="0"/>
              </a:spcBef>
              <a:spcAft>
                <a:spcPts val="0"/>
              </a:spcAft>
              <a:buClr>
                <a:schemeClr val="lt1"/>
              </a:buClr>
              <a:buSzPts val="2800"/>
              <a:buChar char="-"/>
            </a:pPr>
            <a:r>
              <a:rPr lang="de-CH" sz="2800">
                <a:solidFill>
                  <a:schemeClr val="lt1"/>
                </a:solidFill>
              </a:rPr>
              <a:t>Humans can hear from 20 to 20’000 Hz</a:t>
            </a:r>
            <a:endParaRPr sz="2800">
              <a:solidFill>
                <a:schemeClr val="lt1"/>
              </a:solidFill>
            </a:endParaRPr>
          </a:p>
          <a:p>
            <a:pPr indent="-406400" lvl="0" marL="457200" marR="0" rtl="0" algn="l">
              <a:spcBef>
                <a:spcPts val="0"/>
              </a:spcBef>
              <a:spcAft>
                <a:spcPts val="0"/>
              </a:spcAft>
              <a:buClr>
                <a:schemeClr val="lt1"/>
              </a:buClr>
              <a:buSzPts val="2800"/>
              <a:buChar char="-"/>
            </a:pPr>
            <a:r>
              <a:rPr lang="de-CH" sz="2800">
                <a:solidFill>
                  <a:schemeClr val="lt1"/>
                </a:solidFill>
              </a:rPr>
              <a:t>Frequencies below 20 we call infrasound</a:t>
            </a:r>
            <a:endParaRPr sz="2800">
              <a:solidFill>
                <a:schemeClr val="lt1"/>
              </a:solidFill>
            </a:endParaRPr>
          </a:p>
          <a:p>
            <a:pPr indent="-406400" lvl="0" marL="457200" marR="0" rtl="0" algn="l">
              <a:spcBef>
                <a:spcPts val="0"/>
              </a:spcBef>
              <a:spcAft>
                <a:spcPts val="0"/>
              </a:spcAft>
              <a:buClr>
                <a:schemeClr val="lt1"/>
              </a:buClr>
              <a:buSzPts val="2800"/>
              <a:buChar char="-"/>
            </a:pPr>
            <a:r>
              <a:rPr lang="de-CH" sz="2800">
                <a:solidFill>
                  <a:schemeClr val="lt1"/>
                </a:solidFill>
              </a:rPr>
              <a:t>Frequencies above 20’0000 we call ultrasound</a:t>
            </a:r>
            <a:endParaRPr sz="2800">
              <a:solidFill>
                <a:schemeClr val="lt1"/>
              </a:solidFill>
            </a:endParaRPr>
          </a:p>
          <a:p>
            <a:pPr indent="-406400" lvl="0" marL="457200" marR="0" rtl="0" algn="l">
              <a:spcBef>
                <a:spcPts val="0"/>
              </a:spcBef>
              <a:spcAft>
                <a:spcPts val="0"/>
              </a:spcAft>
              <a:buClr>
                <a:schemeClr val="lt1"/>
              </a:buClr>
              <a:buSzPts val="2800"/>
              <a:buChar char="-"/>
            </a:pPr>
            <a:r>
              <a:rPr lang="de-CH" sz="2800">
                <a:solidFill>
                  <a:schemeClr val="lt1"/>
                </a:solidFill>
              </a:rPr>
              <a:t>Dogs can hear up to 30’000</a:t>
            </a:r>
            <a:endParaRPr sz="2800">
              <a:solidFill>
                <a:schemeClr val="lt1"/>
              </a:solidFill>
            </a:endParaRPr>
          </a:p>
          <a:p>
            <a:pPr indent="-406400" lvl="0" marL="457200" marR="0" rtl="0" algn="l">
              <a:spcBef>
                <a:spcPts val="0"/>
              </a:spcBef>
              <a:spcAft>
                <a:spcPts val="0"/>
              </a:spcAft>
              <a:buClr>
                <a:schemeClr val="lt1"/>
              </a:buClr>
              <a:buSzPts val="2800"/>
              <a:buChar char="-"/>
            </a:pPr>
            <a:r>
              <a:rPr lang="de-CH" sz="2800">
                <a:solidFill>
                  <a:schemeClr val="lt1"/>
                </a:solidFill>
              </a:rPr>
              <a:t>Dolphins and bats up to 100’000</a:t>
            </a:r>
            <a:endParaRPr sz="2800">
              <a:solidFill>
                <a:schemeClr val="lt1"/>
              </a:solidFill>
            </a:endParaRPr>
          </a:p>
          <a:p>
            <a:pPr indent="0" lvl="0" marL="914400" marR="0" rtl="0" algn="l">
              <a:spcBef>
                <a:spcPts val="0"/>
              </a:spcBef>
              <a:spcAft>
                <a:spcPts val="0"/>
              </a:spcAft>
              <a:buNone/>
            </a:pPr>
            <a:r>
              <a:t/>
            </a:r>
            <a:endParaRPr sz="2800">
              <a:solidFill>
                <a:schemeClr val="lt1"/>
              </a:solidFill>
            </a:endParaRPr>
          </a:p>
          <a:p>
            <a:pPr indent="-406400" lvl="0" marL="457200" marR="0" rtl="0" algn="l">
              <a:spcBef>
                <a:spcPts val="0"/>
              </a:spcBef>
              <a:spcAft>
                <a:spcPts val="0"/>
              </a:spcAft>
              <a:buClr>
                <a:schemeClr val="lt1"/>
              </a:buClr>
              <a:buSzPts val="2800"/>
              <a:buChar char="-"/>
            </a:pPr>
            <a:r>
              <a:rPr lang="de-CH" sz="2800">
                <a:solidFill>
                  <a:schemeClr val="lt1"/>
                </a:solidFill>
              </a:rPr>
              <a:t>Perception range degrades with age, mostly in the  high frequency domain</a:t>
            </a:r>
            <a:endParaRPr sz="2800">
              <a:solidFill>
                <a:schemeClr val="lt1"/>
              </a:solidFill>
            </a:endParaRPr>
          </a:p>
          <a:p>
            <a:pPr indent="0" lvl="0" marL="0" marR="0" rtl="0" algn="l">
              <a:spcBef>
                <a:spcPts val="0"/>
              </a:spcBef>
              <a:spcAft>
                <a:spcPts val="0"/>
              </a:spcAft>
              <a:buNone/>
            </a:pPr>
            <a:r>
              <a:t/>
            </a:r>
            <a:endParaRPr sz="2800">
              <a:solidFill>
                <a:schemeClr val="lt1"/>
              </a:solidFill>
            </a:endParaRPr>
          </a:p>
          <a:p>
            <a:pPr indent="0" lvl="0" marL="457200" marR="0" rtl="0" algn="ctr">
              <a:spcBef>
                <a:spcPts val="0"/>
              </a:spcBef>
              <a:spcAft>
                <a:spcPts val="0"/>
              </a:spcAft>
              <a:buNone/>
            </a:pPr>
            <a:r>
              <a:rPr lang="de-CH" sz="2800">
                <a:solidFill>
                  <a:srgbClr val="FFFF00"/>
                </a:solidFill>
              </a:rPr>
              <a:t>…</a:t>
            </a:r>
            <a:endParaRPr sz="2800">
              <a:solidFill>
                <a:srgbClr val="FFFF00"/>
              </a:solidFill>
            </a:endParaRPr>
          </a:p>
        </p:txBody>
      </p:sp>
      <p:sp>
        <p:nvSpPr>
          <p:cNvPr id="336" name="Google Shape;336;p39"/>
          <p:cNvSpPr txBox="1"/>
          <p:nvPr/>
        </p:nvSpPr>
        <p:spPr>
          <a:xfrm>
            <a:off x="5837100" y="335950"/>
            <a:ext cx="5305200" cy="6156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de-CH" sz="2800">
                <a:solidFill>
                  <a:srgbClr val="FFFF00"/>
                </a:solidFill>
              </a:rPr>
              <a:t>(...)</a:t>
            </a:r>
            <a:endParaRPr/>
          </a:p>
        </p:txBody>
      </p:sp>
      <p:sp>
        <p:nvSpPr>
          <p:cNvPr id="337" name="Google Shape;337;p39"/>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Hearing</a:t>
            </a:r>
            <a:r>
              <a:rPr lang="de-CH" sz="4200">
                <a:solidFill>
                  <a:schemeClr val="lt1"/>
                </a:solidFill>
              </a:rPr>
              <a:t> of sound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2" name="Shape 342"/>
        <p:cNvGrpSpPr/>
        <p:nvPr/>
      </p:nvGrpSpPr>
      <p:grpSpPr>
        <a:xfrm>
          <a:off x="0" y="0"/>
          <a:ext cx="0" cy="0"/>
          <a:chOff x="0" y="0"/>
          <a:chExt cx="0" cy="0"/>
        </a:xfrm>
      </p:grpSpPr>
      <p:sp>
        <p:nvSpPr>
          <p:cNvPr id="343" name="Google Shape;343;p40"/>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344" name="Google Shape;344;p40"/>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345" name="Google Shape;345;p40"/>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pic>
        <p:nvPicPr>
          <p:cNvPr id="346" name="Google Shape;346;p40"/>
          <p:cNvPicPr preferRelativeResize="0"/>
          <p:nvPr/>
        </p:nvPicPr>
        <p:blipFill>
          <a:blip r:embed="rId3">
            <a:alphaModFix/>
          </a:blip>
          <a:stretch>
            <a:fillRect/>
          </a:stretch>
        </p:blipFill>
        <p:spPr>
          <a:xfrm>
            <a:off x="2548950" y="713525"/>
            <a:ext cx="7094100" cy="5262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1" name="Shape 351"/>
        <p:cNvGrpSpPr/>
        <p:nvPr/>
      </p:nvGrpSpPr>
      <p:grpSpPr>
        <a:xfrm>
          <a:off x="0" y="0"/>
          <a:ext cx="0" cy="0"/>
          <a:chOff x="0" y="0"/>
          <a:chExt cx="0" cy="0"/>
        </a:xfrm>
      </p:grpSpPr>
      <p:sp>
        <p:nvSpPr>
          <p:cNvPr id="352" name="Google Shape;352;p41"/>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353" name="Google Shape;353;p41"/>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354" name="Google Shape;354;p41"/>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355" name="Google Shape;355;p41"/>
          <p:cNvSpPr txBox="1"/>
          <p:nvPr/>
        </p:nvSpPr>
        <p:spPr>
          <a:xfrm>
            <a:off x="1105875" y="1028150"/>
            <a:ext cx="8590500" cy="4402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chemeClr val="lt1"/>
              </a:solidFill>
            </a:endParaRPr>
          </a:p>
          <a:p>
            <a:pPr indent="0" lvl="0" marL="0" marR="0" rtl="0" algn="l">
              <a:spcBef>
                <a:spcPts val="0"/>
              </a:spcBef>
              <a:spcAft>
                <a:spcPts val="0"/>
              </a:spcAft>
              <a:buNone/>
            </a:pPr>
            <a:r>
              <a:rPr lang="de-CH" sz="2800">
                <a:solidFill>
                  <a:srgbClr val="FFFF00"/>
                </a:solidFill>
              </a:rPr>
              <a:t>Go to this page with your phone and try out </a:t>
            </a:r>
            <a:endParaRPr sz="2800">
              <a:solidFill>
                <a:srgbClr val="FFFF00"/>
              </a:solidFill>
            </a:endParaRPr>
          </a:p>
          <a:p>
            <a:pPr indent="0" lvl="0" marL="457200" marR="0" rtl="0" algn="l">
              <a:spcBef>
                <a:spcPts val="0"/>
              </a:spcBef>
              <a:spcAft>
                <a:spcPts val="0"/>
              </a:spcAft>
              <a:buNone/>
            </a:pPr>
            <a:r>
              <a:t/>
            </a:r>
            <a:endParaRPr sz="2800">
              <a:solidFill>
                <a:srgbClr val="FFFF00"/>
              </a:solidFill>
            </a:endParaRPr>
          </a:p>
          <a:p>
            <a:pPr indent="-406400" lvl="0" marL="457200" marR="0" rtl="0" algn="l">
              <a:spcBef>
                <a:spcPts val="0"/>
              </a:spcBef>
              <a:spcAft>
                <a:spcPts val="0"/>
              </a:spcAft>
              <a:buClr>
                <a:srgbClr val="FFFF00"/>
              </a:buClr>
              <a:buSzPts val="2800"/>
              <a:buChar char="-"/>
            </a:pPr>
            <a:r>
              <a:rPr lang="de-CH" sz="2800">
                <a:solidFill>
                  <a:srgbClr val="FFFF00"/>
                </a:solidFill>
              </a:rPr>
              <a:t>Different pitches</a:t>
            </a:r>
            <a:endParaRPr sz="2800">
              <a:solidFill>
                <a:srgbClr val="FFFF00"/>
              </a:solidFill>
            </a:endParaRPr>
          </a:p>
          <a:p>
            <a:pPr indent="-406400" lvl="1" marL="1371600" marR="0" rtl="0" algn="l">
              <a:spcBef>
                <a:spcPts val="0"/>
              </a:spcBef>
              <a:spcAft>
                <a:spcPts val="0"/>
              </a:spcAft>
              <a:buClr>
                <a:srgbClr val="FFFF00"/>
              </a:buClr>
              <a:buSzPts val="2800"/>
              <a:buChar char="-"/>
            </a:pPr>
            <a:r>
              <a:rPr lang="de-CH" sz="2800">
                <a:solidFill>
                  <a:srgbClr val="FFFF00"/>
                </a:solidFill>
              </a:rPr>
              <a:t>What are the smallest and biggest frequencies you can hear?</a:t>
            </a:r>
            <a:endParaRPr sz="2800">
              <a:solidFill>
                <a:srgbClr val="FFFF00"/>
              </a:solidFill>
            </a:endParaRPr>
          </a:p>
          <a:p>
            <a:pPr indent="-406400" lvl="0" marL="457200" marR="0" rtl="0" algn="l">
              <a:spcBef>
                <a:spcPts val="0"/>
              </a:spcBef>
              <a:spcAft>
                <a:spcPts val="0"/>
              </a:spcAft>
              <a:buClr>
                <a:srgbClr val="FFFF00"/>
              </a:buClr>
              <a:buSzPts val="2800"/>
              <a:buChar char="-"/>
            </a:pPr>
            <a:r>
              <a:rPr lang="de-CH" sz="2800">
                <a:solidFill>
                  <a:srgbClr val="FFFF00"/>
                </a:solidFill>
              </a:rPr>
              <a:t>Different waveforms</a:t>
            </a:r>
            <a:endParaRPr sz="2800">
              <a:solidFill>
                <a:srgbClr val="FFFF00"/>
              </a:solidFill>
            </a:endParaRPr>
          </a:p>
          <a:p>
            <a:pPr indent="0" lvl="0" marL="0" marR="0" rtl="0" algn="l">
              <a:spcBef>
                <a:spcPts val="0"/>
              </a:spcBef>
              <a:spcAft>
                <a:spcPts val="0"/>
              </a:spcAft>
              <a:buNone/>
            </a:pPr>
            <a:r>
              <a:t/>
            </a:r>
            <a:endParaRPr sz="2800">
              <a:solidFill>
                <a:srgbClr val="FFFF00"/>
              </a:solidFill>
            </a:endParaRPr>
          </a:p>
          <a:p>
            <a:pPr indent="0" lvl="0" marL="0" marR="0" rtl="0" algn="l">
              <a:spcBef>
                <a:spcPts val="0"/>
              </a:spcBef>
              <a:spcAft>
                <a:spcPts val="0"/>
              </a:spcAft>
              <a:buNone/>
            </a:pPr>
            <a:r>
              <a:rPr lang="de-CH" sz="2800">
                <a:solidFill>
                  <a:srgbClr val="FFFF00"/>
                </a:solidFill>
              </a:rPr>
              <a:t>Or go to the link with your laptop</a:t>
            </a:r>
            <a:endParaRPr sz="2800">
              <a:solidFill>
                <a:srgbClr val="FFFF00"/>
              </a:solidFill>
            </a:endParaRPr>
          </a:p>
          <a:p>
            <a:pPr indent="0" lvl="0" marL="457200" marR="0" rtl="0" algn="l">
              <a:spcBef>
                <a:spcPts val="0"/>
              </a:spcBef>
              <a:spcAft>
                <a:spcPts val="0"/>
              </a:spcAft>
              <a:buNone/>
            </a:pPr>
            <a:r>
              <a:t/>
            </a:r>
            <a:endParaRPr sz="2800">
              <a:solidFill>
                <a:srgbClr val="FFFF00"/>
              </a:solidFill>
            </a:endParaRPr>
          </a:p>
        </p:txBody>
      </p:sp>
      <p:sp>
        <p:nvSpPr>
          <p:cNvPr id="356" name="Google Shape;356;p41"/>
          <p:cNvSpPr txBox="1"/>
          <p:nvPr/>
        </p:nvSpPr>
        <p:spPr>
          <a:xfrm>
            <a:off x="5837100" y="335950"/>
            <a:ext cx="5305200" cy="6156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de-CH" sz="2800">
                <a:solidFill>
                  <a:srgbClr val="FFFF00"/>
                </a:solidFill>
              </a:rPr>
              <a:t>(...)</a:t>
            </a:r>
            <a:endParaRPr/>
          </a:p>
        </p:txBody>
      </p:sp>
      <p:pic>
        <p:nvPicPr>
          <p:cNvPr id="357" name="Google Shape;357;p41"/>
          <p:cNvPicPr preferRelativeResize="0"/>
          <p:nvPr/>
        </p:nvPicPr>
        <p:blipFill>
          <a:blip r:embed="rId3">
            <a:alphaModFix/>
          </a:blip>
          <a:stretch>
            <a:fillRect/>
          </a:stretch>
        </p:blipFill>
        <p:spPr>
          <a:xfrm>
            <a:off x="9696375" y="1449725"/>
            <a:ext cx="2085075" cy="2085075"/>
          </a:xfrm>
          <a:prstGeom prst="rect">
            <a:avLst/>
          </a:prstGeom>
          <a:noFill/>
          <a:ln>
            <a:noFill/>
          </a:ln>
        </p:spPr>
      </p:pic>
      <p:sp>
        <p:nvSpPr>
          <p:cNvPr id="358" name="Google Shape;358;p41"/>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Let’s play !</a:t>
            </a:r>
            <a:endParaRPr/>
          </a:p>
        </p:txBody>
      </p:sp>
      <p:sp>
        <p:nvSpPr>
          <p:cNvPr id="359" name="Google Shape;359;p41"/>
          <p:cNvSpPr txBox="1"/>
          <p:nvPr/>
        </p:nvSpPr>
        <p:spPr>
          <a:xfrm>
            <a:off x="6780625" y="4615425"/>
            <a:ext cx="5000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CH" sz="2500">
                <a:solidFill>
                  <a:schemeClr val="lt1"/>
                </a:solidFill>
              </a:rPr>
              <a:t>h</a:t>
            </a:r>
            <a:r>
              <a:rPr lang="de-CH" sz="2500" u="sng">
                <a:solidFill>
                  <a:schemeClr val="hlink"/>
                </a:solidFill>
                <a:hlinkClick r:id="rId4"/>
              </a:rPr>
              <a:t>ttps://onlinetonegenerator.com/</a:t>
            </a:r>
            <a:endParaRPr sz="25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4" name="Shape 364"/>
        <p:cNvGrpSpPr/>
        <p:nvPr/>
      </p:nvGrpSpPr>
      <p:grpSpPr>
        <a:xfrm>
          <a:off x="0" y="0"/>
          <a:ext cx="0" cy="0"/>
          <a:chOff x="0" y="0"/>
          <a:chExt cx="0" cy="0"/>
        </a:xfrm>
      </p:grpSpPr>
      <p:sp>
        <p:nvSpPr>
          <p:cNvPr id="365" name="Google Shape;365;p42"/>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366" name="Google Shape;366;p42"/>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367" name="Google Shape;367;p42"/>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368" name="Google Shape;368;p42"/>
          <p:cNvSpPr txBox="1"/>
          <p:nvPr/>
        </p:nvSpPr>
        <p:spPr>
          <a:xfrm>
            <a:off x="987025" y="1658850"/>
            <a:ext cx="8839500" cy="4833300"/>
          </a:xfrm>
          <a:prstGeom prst="rect">
            <a:avLst/>
          </a:prstGeom>
          <a:noFill/>
          <a:ln>
            <a:noFill/>
          </a:ln>
        </p:spPr>
        <p:txBody>
          <a:bodyPr anchorCtr="0" anchor="t" bIns="45700" lIns="91425" spcFirstLastPara="1" rIns="91425" wrap="square" tIns="45700">
            <a:spAutoFit/>
          </a:bodyPr>
          <a:lstStyle/>
          <a:p>
            <a:pPr indent="-406400" lvl="0" marL="457200" marR="0" rtl="0" algn="l">
              <a:spcBef>
                <a:spcPts val="0"/>
              </a:spcBef>
              <a:spcAft>
                <a:spcPts val="0"/>
              </a:spcAft>
              <a:buClr>
                <a:schemeClr val="lt1"/>
              </a:buClr>
              <a:buSzPts val="2800"/>
              <a:buChar char="-"/>
            </a:pPr>
            <a:r>
              <a:rPr lang="de-CH" sz="2800">
                <a:solidFill>
                  <a:schemeClr val="lt1"/>
                </a:solidFill>
              </a:rPr>
              <a:t>Longitudinal mechanical waves are analog</a:t>
            </a:r>
            <a:endParaRPr sz="2800">
              <a:solidFill>
                <a:schemeClr val="lt1"/>
              </a:solidFill>
            </a:endParaRPr>
          </a:p>
          <a:p>
            <a:pPr indent="-406400" lvl="0" marL="457200" marR="0" rtl="0" algn="l">
              <a:spcBef>
                <a:spcPts val="0"/>
              </a:spcBef>
              <a:spcAft>
                <a:spcPts val="0"/>
              </a:spcAft>
              <a:buClr>
                <a:schemeClr val="lt1"/>
              </a:buClr>
              <a:buSzPts val="2800"/>
              <a:buChar char="-"/>
            </a:pPr>
            <a:r>
              <a:rPr lang="de-CH" sz="2800">
                <a:solidFill>
                  <a:schemeClr val="lt1"/>
                </a:solidFill>
              </a:rPr>
              <a:t>When we record sound, with a microphone, it creates an electrical current that is digitized into a on-off signal (squared waveform)</a:t>
            </a:r>
            <a:endParaRPr sz="2800">
              <a:solidFill>
                <a:schemeClr val="lt1"/>
              </a:solidFill>
            </a:endParaRPr>
          </a:p>
          <a:p>
            <a:pPr indent="-406400" lvl="0" marL="457200" marR="0" rtl="0" algn="l">
              <a:spcBef>
                <a:spcPts val="0"/>
              </a:spcBef>
              <a:spcAft>
                <a:spcPts val="0"/>
              </a:spcAft>
              <a:buClr>
                <a:schemeClr val="lt1"/>
              </a:buClr>
              <a:buSzPts val="2800"/>
              <a:buChar char="-"/>
            </a:pPr>
            <a:r>
              <a:rPr lang="de-CH" sz="2800">
                <a:solidFill>
                  <a:schemeClr val="lt1"/>
                </a:solidFill>
              </a:rPr>
              <a:t>Τhe on-off (1 or 0) signal can be manipulated by a computer, for example used to train an AI model that can generate a song</a:t>
            </a:r>
            <a:endParaRPr sz="2800">
              <a:solidFill>
                <a:schemeClr val="lt1"/>
              </a:solidFill>
            </a:endParaRPr>
          </a:p>
          <a:p>
            <a:pPr indent="-406400" lvl="0" marL="457200" marR="0" rtl="0" algn="l">
              <a:spcBef>
                <a:spcPts val="0"/>
              </a:spcBef>
              <a:spcAft>
                <a:spcPts val="0"/>
              </a:spcAft>
              <a:buClr>
                <a:schemeClr val="lt1"/>
              </a:buClr>
              <a:buSzPts val="2800"/>
              <a:buChar char="-"/>
            </a:pPr>
            <a:r>
              <a:rPr lang="de-CH" sz="2800">
                <a:solidFill>
                  <a:schemeClr val="lt1"/>
                </a:solidFill>
              </a:rPr>
              <a:t>The output on-off signal is then made analog to steer the vibrations of a loudspeaker</a:t>
            </a:r>
            <a:endParaRPr sz="2800">
              <a:solidFill>
                <a:schemeClr val="lt1"/>
              </a:solidFill>
            </a:endParaRPr>
          </a:p>
          <a:p>
            <a:pPr indent="0" lvl="0" marL="0" marR="0" rtl="0" algn="l">
              <a:spcBef>
                <a:spcPts val="0"/>
              </a:spcBef>
              <a:spcAft>
                <a:spcPts val="0"/>
              </a:spcAft>
              <a:buNone/>
            </a:pPr>
            <a:r>
              <a:t/>
            </a:r>
            <a:endParaRPr sz="2800">
              <a:solidFill>
                <a:schemeClr val="lt1"/>
              </a:solidFill>
            </a:endParaRPr>
          </a:p>
          <a:p>
            <a:pPr indent="0" lvl="0" marL="457200" marR="0" rtl="0" algn="ctr">
              <a:spcBef>
                <a:spcPts val="0"/>
              </a:spcBef>
              <a:spcAft>
                <a:spcPts val="0"/>
              </a:spcAft>
              <a:buNone/>
            </a:pPr>
            <a:r>
              <a:rPr lang="de-CH" sz="2800">
                <a:solidFill>
                  <a:srgbClr val="FFFF00"/>
                </a:solidFill>
              </a:rPr>
              <a:t>…</a:t>
            </a:r>
            <a:endParaRPr sz="2800">
              <a:solidFill>
                <a:srgbClr val="FFFF00"/>
              </a:solidFill>
            </a:endParaRPr>
          </a:p>
        </p:txBody>
      </p:sp>
      <p:sp>
        <p:nvSpPr>
          <p:cNvPr id="369" name="Google Shape;369;p42"/>
          <p:cNvSpPr txBox="1"/>
          <p:nvPr/>
        </p:nvSpPr>
        <p:spPr>
          <a:xfrm>
            <a:off x="5837100" y="335950"/>
            <a:ext cx="5305200" cy="6156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de-CH" sz="2800">
                <a:solidFill>
                  <a:srgbClr val="FFFF00"/>
                </a:solidFill>
              </a:rPr>
              <a:t>(...)</a:t>
            </a:r>
            <a:endParaRPr/>
          </a:p>
        </p:txBody>
      </p:sp>
      <p:sp>
        <p:nvSpPr>
          <p:cNvPr id="370" name="Google Shape;370;p42"/>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Digitizing Sound</a:t>
            </a:r>
            <a:r>
              <a:rPr lang="de-CH" sz="4200">
                <a:solidFill>
                  <a:schemeClr val="lt1"/>
                </a:solidFil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5" name="Shape 375"/>
        <p:cNvGrpSpPr/>
        <p:nvPr/>
      </p:nvGrpSpPr>
      <p:grpSpPr>
        <a:xfrm>
          <a:off x="0" y="0"/>
          <a:ext cx="0" cy="0"/>
          <a:chOff x="0" y="0"/>
          <a:chExt cx="0" cy="0"/>
        </a:xfrm>
      </p:grpSpPr>
      <p:sp>
        <p:nvSpPr>
          <p:cNvPr id="376" name="Google Shape;376;p43"/>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377" name="Google Shape;377;p43"/>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378" name="Google Shape;378;p43"/>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379" name="Google Shape;379;p43"/>
          <p:cNvSpPr txBox="1"/>
          <p:nvPr/>
        </p:nvSpPr>
        <p:spPr>
          <a:xfrm>
            <a:off x="5837100" y="335950"/>
            <a:ext cx="5305200" cy="6156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de-CH" sz="2800">
                <a:solidFill>
                  <a:srgbClr val="FFFF00"/>
                </a:solidFill>
              </a:rPr>
              <a:t>(...)</a:t>
            </a:r>
            <a:endParaRPr/>
          </a:p>
        </p:txBody>
      </p:sp>
      <p:sp>
        <p:nvSpPr>
          <p:cNvPr id="380" name="Google Shape;380;p43"/>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Digitizing </a:t>
            </a:r>
            <a:endParaRPr/>
          </a:p>
        </p:txBody>
      </p:sp>
      <p:pic>
        <p:nvPicPr>
          <p:cNvPr id="381" name="Google Shape;381;p43"/>
          <p:cNvPicPr preferRelativeResize="0"/>
          <p:nvPr/>
        </p:nvPicPr>
        <p:blipFill>
          <a:blip r:embed="rId3">
            <a:alphaModFix/>
          </a:blip>
          <a:stretch>
            <a:fillRect/>
          </a:stretch>
        </p:blipFill>
        <p:spPr>
          <a:xfrm>
            <a:off x="1376850" y="1902812"/>
            <a:ext cx="9438300" cy="3589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2" name="Shape 92"/>
        <p:cNvGrpSpPr/>
        <p:nvPr/>
      </p:nvGrpSpPr>
      <p:grpSpPr>
        <a:xfrm>
          <a:off x="0" y="0"/>
          <a:ext cx="0" cy="0"/>
          <a:chOff x="0" y="0"/>
          <a:chExt cx="0" cy="0"/>
        </a:xfrm>
      </p:grpSpPr>
      <p:sp>
        <p:nvSpPr>
          <p:cNvPr id="93" name="Google Shape;93;p17"/>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94" name="Google Shape;94;p17"/>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95" name="Google Shape;95;p17"/>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Clr>
                <a:srgbClr val="000000"/>
              </a:buClr>
              <a:buFont typeface="Arial"/>
              <a:buNone/>
            </a:pPr>
            <a:fld id="{00000000-1234-1234-1234-123412341234}" type="slidenum">
              <a:rPr lang="de-CH">
                <a:solidFill>
                  <a:schemeClr val="dk2"/>
                </a:solidFill>
              </a:rPr>
              <a:t>‹#›</a:t>
            </a:fld>
            <a:endParaRPr>
              <a:solidFill>
                <a:schemeClr val="dk2"/>
              </a:solidFill>
            </a:endParaRPr>
          </a:p>
        </p:txBody>
      </p:sp>
      <p:sp>
        <p:nvSpPr>
          <p:cNvPr id="96" name="Google Shape;96;p17"/>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Speed of Sound</a:t>
            </a:r>
            <a:endParaRPr/>
          </a:p>
        </p:txBody>
      </p:sp>
      <p:sp>
        <p:nvSpPr>
          <p:cNvPr id="97" name="Google Shape;97;p17"/>
          <p:cNvSpPr txBox="1"/>
          <p:nvPr/>
        </p:nvSpPr>
        <p:spPr>
          <a:xfrm>
            <a:off x="785100" y="5712900"/>
            <a:ext cx="5767200" cy="9543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2800">
              <a:solidFill>
                <a:schemeClr val="lt1"/>
              </a:solidFill>
            </a:endParaRPr>
          </a:p>
          <a:p>
            <a:pPr indent="0" lvl="0" marL="457200" marR="0" rtl="0" algn="l">
              <a:spcBef>
                <a:spcPts val="0"/>
              </a:spcBef>
              <a:spcAft>
                <a:spcPts val="0"/>
              </a:spcAft>
              <a:buNone/>
            </a:pPr>
            <a:r>
              <a:t/>
            </a:r>
            <a:endParaRPr sz="2800">
              <a:solidFill>
                <a:schemeClr val="lt1"/>
              </a:solidFill>
            </a:endParaRPr>
          </a:p>
        </p:txBody>
      </p:sp>
      <p:pic>
        <p:nvPicPr>
          <p:cNvPr descr="Video of lightning and thunder along with a timer.&#10;Raw video: http://www.youtube.com/watch?v=46UZfRIC43A" id="98" name="Google Shape;98;p17" title="Speed of Sound - Lightning 13May15">
            <a:hlinkClick r:id="rId3"/>
          </p:cNvPr>
          <p:cNvPicPr preferRelativeResize="0"/>
          <p:nvPr/>
        </p:nvPicPr>
        <p:blipFill>
          <a:blip r:embed="rId4">
            <a:alphaModFix/>
          </a:blip>
          <a:stretch>
            <a:fillRect/>
          </a:stretch>
        </p:blipFill>
        <p:spPr>
          <a:xfrm>
            <a:off x="2449488" y="1863900"/>
            <a:ext cx="7293024" cy="41023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6" name="Shape 386"/>
        <p:cNvGrpSpPr/>
        <p:nvPr/>
      </p:nvGrpSpPr>
      <p:grpSpPr>
        <a:xfrm>
          <a:off x="0" y="0"/>
          <a:ext cx="0" cy="0"/>
          <a:chOff x="0" y="0"/>
          <a:chExt cx="0" cy="0"/>
        </a:xfrm>
      </p:grpSpPr>
      <p:sp>
        <p:nvSpPr>
          <p:cNvPr id="387" name="Google Shape;387;p44"/>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388" name="Google Shape;388;p44"/>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389" name="Google Shape;389;p44"/>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390" name="Google Shape;390;p44"/>
          <p:cNvSpPr txBox="1"/>
          <p:nvPr/>
        </p:nvSpPr>
        <p:spPr>
          <a:xfrm>
            <a:off x="5837100" y="335950"/>
            <a:ext cx="5305200" cy="6156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de-CH" sz="2800">
                <a:solidFill>
                  <a:srgbClr val="FFFF00"/>
                </a:solidFill>
              </a:rPr>
              <a:t>(...)</a:t>
            </a:r>
            <a:endParaRPr/>
          </a:p>
        </p:txBody>
      </p:sp>
      <p:sp>
        <p:nvSpPr>
          <p:cNvPr id="391" name="Google Shape;391;p44"/>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Representation</a:t>
            </a:r>
            <a:r>
              <a:rPr lang="de-CH" sz="4200">
                <a:solidFill>
                  <a:schemeClr val="lt1"/>
                </a:solidFill>
              </a:rPr>
              <a:t> of sound - waveforms</a:t>
            </a:r>
            <a:r>
              <a:rPr lang="de-CH" sz="4200">
                <a:solidFill>
                  <a:schemeClr val="lt1"/>
                </a:solidFill>
              </a:rPr>
              <a:t> </a:t>
            </a:r>
            <a:endParaRPr/>
          </a:p>
        </p:txBody>
      </p:sp>
      <p:sp>
        <p:nvSpPr>
          <p:cNvPr id="392" name="Google Shape;392;p44"/>
          <p:cNvSpPr txBox="1"/>
          <p:nvPr/>
        </p:nvSpPr>
        <p:spPr>
          <a:xfrm>
            <a:off x="1347000" y="5762400"/>
            <a:ext cx="979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CH" sz="2800">
                <a:solidFill>
                  <a:schemeClr val="lt1"/>
                </a:solidFill>
              </a:rPr>
              <a:t>Data heavy - CD typically has 44’000 samples per second</a:t>
            </a:r>
            <a:endParaRPr/>
          </a:p>
        </p:txBody>
      </p:sp>
      <p:pic>
        <p:nvPicPr>
          <p:cNvPr id="393" name="Google Shape;393;p44"/>
          <p:cNvPicPr preferRelativeResize="0"/>
          <p:nvPr/>
        </p:nvPicPr>
        <p:blipFill>
          <a:blip r:embed="rId3">
            <a:alphaModFix/>
          </a:blip>
          <a:stretch>
            <a:fillRect/>
          </a:stretch>
        </p:blipFill>
        <p:spPr>
          <a:xfrm>
            <a:off x="2274175" y="1322100"/>
            <a:ext cx="7643648" cy="4287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8" name="Shape 398"/>
        <p:cNvGrpSpPr/>
        <p:nvPr/>
      </p:nvGrpSpPr>
      <p:grpSpPr>
        <a:xfrm>
          <a:off x="0" y="0"/>
          <a:ext cx="0" cy="0"/>
          <a:chOff x="0" y="0"/>
          <a:chExt cx="0" cy="0"/>
        </a:xfrm>
      </p:grpSpPr>
      <p:sp>
        <p:nvSpPr>
          <p:cNvPr id="399" name="Google Shape;399;p45"/>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400" name="Google Shape;400;p45"/>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401" name="Google Shape;401;p45"/>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402" name="Google Shape;402;p45"/>
          <p:cNvSpPr txBox="1"/>
          <p:nvPr/>
        </p:nvSpPr>
        <p:spPr>
          <a:xfrm>
            <a:off x="5837100" y="335950"/>
            <a:ext cx="5305200" cy="6156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de-CH" sz="2800">
                <a:solidFill>
                  <a:srgbClr val="FFFF00"/>
                </a:solidFill>
              </a:rPr>
              <a:t>(...)</a:t>
            </a:r>
            <a:endParaRPr/>
          </a:p>
        </p:txBody>
      </p:sp>
      <p:sp>
        <p:nvSpPr>
          <p:cNvPr id="403" name="Google Shape;403;p45"/>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Waveform</a:t>
            </a:r>
            <a:r>
              <a:rPr lang="de-CH" sz="4200">
                <a:solidFill>
                  <a:schemeClr val="lt1"/>
                </a:solidFill>
              </a:rPr>
              <a:t> of Sportpalast </a:t>
            </a:r>
            <a:endParaRPr/>
          </a:p>
        </p:txBody>
      </p:sp>
      <p:sp>
        <p:nvSpPr>
          <p:cNvPr id="404" name="Google Shape;404;p45"/>
          <p:cNvSpPr txBox="1"/>
          <p:nvPr/>
        </p:nvSpPr>
        <p:spPr>
          <a:xfrm>
            <a:off x="1347000" y="5762400"/>
            <a:ext cx="979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CH" sz="2800">
                <a:solidFill>
                  <a:schemeClr val="lt1"/>
                </a:solidFill>
              </a:rPr>
              <a:t>Done with </a:t>
            </a:r>
            <a:r>
              <a:rPr lang="de-CH" sz="2800" u="sng">
                <a:solidFill>
                  <a:schemeClr val="hlink"/>
                </a:solidFill>
                <a:hlinkClick r:id="rId3"/>
              </a:rPr>
              <a:t>https://audioalter.com/waveform</a:t>
            </a:r>
            <a:endParaRPr>
              <a:solidFill>
                <a:schemeClr val="lt1"/>
              </a:solidFill>
            </a:endParaRPr>
          </a:p>
        </p:txBody>
      </p:sp>
      <p:pic>
        <p:nvPicPr>
          <p:cNvPr id="405" name="Google Shape;405;p45"/>
          <p:cNvPicPr preferRelativeResize="0"/>
          <p:nvPr/>
        </p:nvPicPr>
        <p:blipFill>
          <a:blip r:embed="rId4">
            <a:alphaModFix/>
          </a:blip>
          <a:stretch>
            <a:fillRect/>
          </a:stretch>
        </p:blipFill>
        <p:spPr>
          <a:xfrm>
            <a:off x="152400" y="2723100"/>
            <a:ext cx="11887200" cy="1485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0" name="Shape 410"/>
        <p:cNvGrpSpPr/>
        <p:nvPr/>
      </p:nvGrpSpPr>
      <p:grpSpPr>
        <a:xfrm>
          <a:off x="0" y="0"/>
          <a:ext cx="0" cy="0"/>
          <a:chOff x="0" y="0"/>
          <a:chExt cx="0" cy="0"/>
        </a:xfrm>
      </p:grpSpPr>
      <p:sp>
        <p:nvSpPr>
          <p:cNvPr id="411" name="Google Shape;411;p46"/>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412" name="Google Shape;412;p46"/>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413" name="Google Shape;413;p46"/>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414" name="Google Shape;414;p46"/>
          <p:cNvSpPr txBox="1"/>
          <p:nvPr/>
        </p:nvSpPr>
        <p:spPr>
          <a:xfrm>
            <a:off x="5837100" y="335950"/>
            <a:ext cx="5305200" cy="6156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de-CH" sz="2800">
                <a:solidFill>
                  <a:srgbClr val="FFFF00"/>
                </a:solidFill>
              </a:rPr>
              <a:t>(...)</a:t>
            </a:r>
            <a:endParaRPr/>
          </a:p>
        </p:txBody>
      </p:sp>
      <p:sp>
        <p:nvSpPr>
          <p:cNvPr id="415" name="Google Shape;415;p46"/>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Spectrogram of Sportpalast</a:t>
            </a:r>
            <a:endParaRPr/>
          </a:p>
        </p:txBody>
      </p:sp>
      <p:sp>
        <p:nvSpPr>
          <p:cNvPr id="416" name="Google Shape;416;p46"/>
          <p:cNvSpPr txBox="1"/>
          <p:nvPr/>
        </p:nvSpPr>
        <p:spPr>
          <a:xfrm>
            <a:off x="4213850" y="6193500"/>
            <a:ext cx="979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CH" sz="2800">
                <a:solidFill>
                  <a:schemeClr val="lt1"/>
                </a:solidFill>
              </a:rPr>
              <a:t>Done with </a:t>
            </a:r>
            <a:r>
              <a:rPr lang="de-CH" sz="2800" u="sng">
                <a:solidFill>
                  <a:schemeClr val="hlink"/>
                </a:solidFill>
                <a:hlinkClick r:id="rId3"/>
              </a:rPr>
              <a:t>https://audioalter.com/spectrogram</a:t>
            </a:r>
            <a:endParaRPr>
              <a:solidFill>
                <a:schemeClr val="lt1"/>
              </a:solidFill>
            </a:endParaRPr>
          </a:p>
        </p:txBody>
      </p:sp>
      <p:pic>
        <p:nvPicPr>
          <p:cNvPr id="417" name="Google Shape;417;p46"/>
          <p:cNvPicPr preferRelativeResize="0"/>
          <p:nvPr/>
        </p:nvPicPr>
        <p:blipFill>
          <a:blip r:embed="rId4">
            <a:alphaModFix/>
          </a:blip>
          <a:stretch>
            <a:fillRect/>
          </a:stretch>
        </p:blipFill>
        <p:spPr>
          <a:xfrm>
            <a:off x="2889748" y="1435750"/>
            <a:ext cx="6646800" cy="3738825"/>
          </a:xfrm>
          <a:prstGeom prst="rect">
            <a:avLst/>
          </a:prstGeom>
          <a:noFill/>
          <a:ln>
            <a:noFill/>
          </a:ln>
        </p:spPr>
      </p:pic>
      <p:sp>
        <p:nvSpPr>
          <p:cNvPr id="418" name="Google Shape;418;p46"/>
          <p:cNvSpPr txBox="1"/>
          <p:nvPr/>
        </p:nvSpPr>
        <p:spPr>
          <a:xfrm>
            <a:off x="770850" y="5440625"/>
            <a:ext cx="10884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CH" sz="2800">
                <a:solidFill>
                  <a:schemeClr val="lt1"/>
                </a:solidFill>
              </a:rPr>
              <a:t>Sound can be represented as pictures and then processed with image techniques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3" name="Shape 423"/>
        <p:cNvGrpSpPr/>
        <p:nvPr/>
      </p:nvGrpSpPr>
      <p:grpSpPr>
        <a:xfrm>
          <a:off x="0" y="0"/>
          <a:ext cx="0" cy="0"/>
          <a:chOff x="0" y="0"/>
          <a:chExt cx="0" cy="0"/>
        </a:xfrm>
      </p:grpSpPr>
      <p:sp>
        <p:nvSpPr>
          <p:cNvPr id="424" name="Google Shape;424;p47"/>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425" name="Google Shape;425;p47"/>
          <p:cNvSpPr txBox="1"/>
          <p:nvPr>
            <p:ph idx="11" type="ftr"/>
          </p:nvPr>
        </p:nvSpPr>
        <p:spPr>
          <a:xfrm>
            <a:off x="9152750" y="6078900"/>
            <a:ext cx="2774400" cy="3651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Table generated with Claude</a:t>
            </a:r>
            <a:endParaRPr/>
          </a:p>
        </p:txBody>
      </p:sp>
      <p:sp>
        <p:nvSpPr>
          <p:cNvPr id="426" name="Google Shape;426;p47"/>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427" name="Google Shape;427;p47"/>
          <p:cNvSpPr txBox="1"/>
          <p:nvPr/>
        </p:nvSpPr>
        <p:spPr>
          <a:xfrm>
            <a:off x="-1494025" y="9279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de-CH" sz="1100"/>
              <a:t>I'll search for more technical details about these tools' architectures and open-source status.Based on my research, here's a refined table with the top 5 music generation tools, including their open-source status and architecture:</a:t>
            </a:r>
            <a:endParaRPr sz="1100"/>
          </a:p>
          <a:p>
            <a:pPr indent="0" lvl="0" marL="0" rtl="0" algn="l">
              <a:lnSpc>
                <a:spcPct val="115000"/>
              </a:lnSpc>
              <a:spcBef>
                <a:spcPts val="1200"/>
              </a:spcBef>
              <a:spcAft>
                <a:spcPts val="0"/>
              </a:spcAft>
              <a:buNone/>
            </a:pPr>
            <a:r>
              <a:rPr b="1" lang="de-CH" sz="1100"/>
              <a:t>Key Technical Notes:</a:t>
            </a:r>
            <a:endParaRPr b="1" sz="1100"/>
          </a:p>
          <a:p>
            <a:pPr indent="-298450" lvl="0" marL="457200" rtl="0" algn="l">
              <a:lnSpc>
                <a:spcPct val="115000"/>
              </a:lnSpc>
              <a:spcBef>
                <a:spcPts val="1200"/>
              </a:spcBef>
              <a:spcAft>
                <a:spcPts val="0"/>
              </a:spcAft>
              <a:buSzPts val="1100"/>
              <a:buChar char="●"/>
            </a:pPr>
            <a:r>
              <a:rPr lang="de-CH" sz="1100"/>
              <a:t>Suno's Bark model is transformer-based for text-to-audio generation, though their main music platform architecture isn't fully disclosed</a:t>
            </a:r>
            <a:endParaRPr sz="1100"/>
          </a:p>
          <a:p>
            <a:pPr indent="-298450" lvl="0" marL="457200" rtl="0" algn="l">
              <a:lnSpc>
                <a:spcPct val="115000"/>
              </a:lnSpc>
              <a:spcBef>
                <a:spcPts val="0"/>
              </a:spcBef>
              <a:spcAft>
                <a:spcPts val="0"/>
              </a:spcAft>
              <a:buSzPts val="1100"/>
              <a:buChar char="●"/>
            </a:pPr>
            <a:r>
              <a:rPr lang="de-CH" sz="1100"/>
              <a:t>Stable Audio Open 1.0 is a latent diffusion model based on </a:t>
            </a:r>
            <a:r>
              <a:rPr lang="de-CH" sz="1100"/>
              <a:t>t</a:t>
            </a:r>
            <a:r>
              <a:rPr lang="de-CH" sz="1100"/>
              <a:t>ransformer architecture, making it one of the few fully open-source options</a:t>
            </a:r>
            <a:endParaRPr sz="1100"/>
          </a:p>
          <a:p>
            <a:pPr indent="-298450" lvl="0" marL="457200" rtl="0" algn="l">
              <a:lnSpc>
                <a:spcPct val="115000"/>
              </a:lnSpc>
              <a:spcBef>
                <a:spcPts val="0"/>
              </a:spcBef>
              <a:spcAft>
                <a:spcPts val="0"/>
              </a:spcAft>
              <a:buSzPts val="1100"/>
              <a:buChar char="●"/>
            </a:pPr>
            <a:r>
              <a:rPr lang="de-CH" sz="1100"/>
              <a:t>MusicGen uses a transformer-based autoregressive decoding model with EnCodec for audio tokenization</a:t>
            </a:r>
            <a:endParaRPr sz="1100"/>
          </a:p>
          <a:p>
            <a:pPr indent="-298450" lvl="0" marL="457200" rtl="0" algn="l">
              <a:lnSpc>
                <a:spcPct val="115000"/>
              </a:lnSpc>
              <a:spcBef>
                <a:spcPts val="0"/>
              </a:spcBef>
              <a:spcAft>
                <a:spcPts val="0"/>
              </a:spcAft>
              <a:buSzPts val="1100"/>
              <a:buChar char="●"/>
            </a:pPr>
            <a:r>
              <a:rPr lang="de-CH" sz="1100"/>
              <a:t>AIVA is based on deep learning and nforcement learning architectures, trained on classical music</a:t>
            </a:r>
            <a:endParaRPr sz="1100"/>
          </a:p>
          <a:p>
            <a:pPr indent="-298450" lvl="0" marL="457200" rtl="0" algn="l">
              <a:lnSpc>
                <a:spcPct val="115000"/>
              </a:lnSpc>
              <a:spcBef>
                <a:spcPts val="0"/>
              </a:spcBef>
              <a:spcAft>
                <a:spcPts val="0"/>
              </a:spcAft>
              <a:buSzPts val="1100"/>
              <a:buChar char="●"/>
            </a:pPr>
            <a:r>
              <a:rPr lang="de-CH" sz="1100"/>
              <a:t>Most proprietary tools (Suno, Udio) don't fully disclose their exact architectures for competitive reasons</a:t>
            </a:r>
            <a:endParaRPr sz="1100"/>
          </a:p>
        </p:txBody>
      </p:sp>
      <p:graphicFrame>
        <p:nvGraphicFramePr>
          <p:cNvPr id="428" name="Google Shape;428;p47"/>
          <p:cNvGraphicFramePr/>
          <p:nvPr/>
        </p:nvGraphicFramePr>
        <p:xfrm>
          <a:off x="799488" y="547300"/>
          <a:ext cx="3000000" cy="3000000"/>
        </p:xfrm>
        <a:graphic>
          <a:graphicData uri="http://schemas.openxmlformats.org/drawingml/2006/table">
            <a:tbl>
              <a:tblPr>
                <a:noFill/>
                <a:tableStyleId>{4DC77B3A-0BD6-4C1B-90BD-951EC06358CD}</a:tableStyleId>
              </a:tblPr>
              <a:tblGrid>
                <a:gridCol w="728975"/>
                <a:gridCol w="1422775"/>
                <a:gridCol w="843150"/>
                <a:gridCol w="2213250"/>
                <a:gridCol w="3618450"/>
                <a:gridCol w="2301050"/>
              </a:tblGrid>
              <a:tr h="670250">
                <a:tc>
                  <a:txBody>
                    <a:bodyPr/>
                    <a:lstStyle/>
                    <a:p>
                      <a:pPr indent="0" lvl="0" marL="0" rtl="0" algn="ctr">
                        <a:lnSpc>
                          <a:spcPct val="115000"/>
                        </a:lnSpc>
                        <a:spcBef>
                          <a:spcPts val="0"/>
                        </a:spcBef>
                        <a:spcAft>
                          <a:spcPts val="0"/>
                        </a:spcAft>
                        <a:buNone/>
                      </a:pPr>
                      <a:r>
                        <a:rPr b="1" lang="de-CH" sz="1600">
                          <a:solidFill>
                            <a:schemeClr val="lt1"/>
                          </a:solidFill>
                          <a:latin typeface="Calibri"/>
                          <a:ea typeface="Calibri"/>
                          <a:cs typeface="Calibri"/>
                          <a:sym typeface="Calibri"/>
                        </a:rPr>
                        <a:t>Tool</a:t>
                      </a:r>
                      <a:endParaRPr b="1"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ctr">
                        <a:lnSpc>
                          <a:spcPct val="115000"/>
                        </a:lnSpc>
                        <a:spcBef>
                          <a:spcPts val="0"/>
                        </a:spcBef>
                        <a:spcAft>
                          <a:spcPts val="0"/>
                        </a:spcAft>
                        <a:buNone/>
                      </a:pPr>
                      <a:r>
                        <a:rPr b="1" lang="de-CH" sz="1600">
                          <a:solidFill>
                            <a:schemeClr val="lt1"/>
                          </a:solidFill>
                          <a:latin typeface="Calibri"/>
                          <a:ea typeface="Calibri"/>
                          <a:cs typeface="Calibri"/>
                          <a:sym typeface="Calibri"/>
                        </a:rPr>
                        <a:t>Best For</a:t>
                      </a:r>
                      <a:endParaRPr b="1"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ctr">
                        <a:lnSpc>
                          <a:spcPct val="115000"/>
                        </a:lnSpc>
                        <a:spcBef>
                          <a:spcPts val="0"/>
                        </a:spcBef>
                        <a:spcAft>
                          <a:spcPts val="0"/>
                        </a:spcAft>
                        <a:buNone/>
                      </a:pPr>
                      <a:r>
                        <a:rPr b="1" lang="de-CH" sz="1600">
                          <a:solidFill>
                            <a:schemeClr val="lt1"/>
                          </a:solidFill>
                          <a:latin typeface="Calibri"/>
                          <a:ea typeface="Calibri"/>
                          <a:cs typeface="Calibri"/>
                          <a:sym typeface="Calibri"/>
                        </a:rPr>
                        <a:t>Open Source</a:t>
                      </a:r>
                      <a:endParaRPr b="1"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ctr">
                        <a:lnSpc>
                          <a:spcPct val="115000"/>
                        </a:lnSpc>
                        <a:spcBef>
                          <a:spcPts val="0"/>
                        </a:spcBef>
                        <a:spcAft>
                          <a:spcPts val="0"/>
                        </a:spcAft>
                        <a:buNone/>
                      </a:pPr>
                      <a:r>
                        <a:rPr b="1" lang="de-CH" sz="1600">
                          <a:solidFill>
                            <a:schemeClr val="lt1"/>
                          </a:solidFill>
                          <a:latin typeface="Calibri"/>
                          <a:ea typeface="Calibri"/>
                          <a:cs typeface="Calibri"/>
                          <a:sym typeface="Calibri"/>
                        </a:rPr>
                        <a:t>Architecture</a:t>
                      </a:r>
                      <a:endParaRPr b="1"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ctr">
                        <a:lnSpc>
                          <a:spcPct val="115000"/>
                        </a:lnSpc>
                        <a:spcBef>
                          <a:spcPts val="0"/>
                        </a:spcBef>
                        <a:spcAft>
                          <a:spcPts val="0"/>
                        </a:spcAft>
                        <a:buNone/>
                      </a:pPr>
                      <a:r>
                        <a:rPr b="1" lang="de-CH" sz="1600">
                          <a:solidFill>
                            <a:schemeClr val="lt1"/>
                          </a:solidFill>
                          <a:latin typeface="Calibri"/>
                          <a:ea typeface="Calibri"/>
                          <a:cs typeface="Calibri"/>
                          <a:sym typeface="Calibri"/>
                        </a:rPr>
                        <a:t>Key Features</a:t>
                      </a:r>
                      <a:endParaRPr b="1"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ctr">
                        <a:lnSpc>
                          <a:spcPct val="115000"/>
                        </a:lnSpc>
                        <a:spcBef>
                          <a:spcPts val="0"/>
                        </a:spcBef>
                        <a:spcAft>
                          <a:spcPts val="0"/>
                        </a:spcAft>
                        <a:buNone/>
                      </a:pPr>
                      <a:r>
                        <a:rPr b="1" lang="de-CH" sz="1600">
                          <a:solidFill>
                            <a:schemeClr val="lt1"/>
                          </a:solidFill>
                          <a:latin typeface="Calibri"/>
                          <a:ea typeface="Calibri"/>
                          <a:cs typeface="Calibri"/>
                          <a:sym typeface="Calibri"/>
                        </a:rPr>
                        <a:t>Pricing</a:t>
                      </a:r>
                      <a:endParaRPr b="1" sz="1600">
                        <a:solidFill>
                          <a:schemeClr val="lt1"/>
                        </a:solidFill>
                        <a:latin typeface="Calibri"/>
                        <a:ea typeface="Calibri"/>
                        <a:cs typeface="Calibri"/>
                        <a:sym typeface="Calibri"/>
                      </a:endParaRPr>
                    </a:p>
                  </a:txBody>
                  <a:tcPr marT="91425" marB="91425" marR="91425" marL="91425">
                    <a:noFill/>
                  </a:tcPr>
                </a:tc>
              </a:tr>
              <a:tr h="828750">
                <a:tc>
                  <a:txBody>
                    <a:bodyPr/>
                    <a:lstStyle/>
                    <a:p>
                      <a:pPr indent="0" lvl="0" marL="0" rtl="0" algn="l">
                        <a:spcBef>
                          <a:spcPts val="0"/>
                        </a:spcBef>
                        <a:spcAft>
                          <a:spcPts val="0"/>
                        </a:spcAft>
                        <a:buNone/>
                      </a:pPr>
                      <a:r>
                        <a:rPr b="1" lang="de-CH" sz="1600">
                          <a:solidFill>
                            <a:schemeClr val="lt1"/>
                          </a:solidFill>
                          <a:latin typeface="Calibri"/>
                          <a:ea typeface="Calibri"/>
                          <a:cs typeface="Calibri"/>
                          <a:sym typeface="Calibri"/>
                        </a:rPr>
                        <a:t>Suno</a:t>
                      </a:r>
                      <a:endParaRPr b="1"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Complete songs with vocals</a:t>
                      </a:r>
                      <a:endParaRPr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No (Proprietary)</a:t>
                      </a:r>
                      <a:endParaRPr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Transformer-based</a:t>
                      </a:r>
                      <a:endParaRPr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Text-to-song, v4.5 model, stem separation, multi-language vocals, mobile app</a:t>
                      </a:r>
                      <a:endParaRPr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Free plan; paid tiers for commercial use</a:t>
                      </a:r>
                      <a:endParaRPr sz="1600">
                        <a:solidFill>
                          <a:schemeClr val="lt1"/>
                        </a:solidFill>
                        <a:latin typeface="Calibri"/>
                        <a:ea typeface="Calibri"/>
                        <a:cs typeface="Calibri"/>
                        <a:sym typeface="Calibri"/>
                      </a:endParaRPr>
                    </a:p>
                  </a:txBody>
                  <a:tcPr marT="91425" marB="91425" marR="91425" marL="91425">
                    <a:noFill/>
                  </a:tcPr>
                </a:tc>
              </a:tr>
              <a:tr h="828750">
                <a:tc>
                  <a:txBody>
                    <a:bodyPr/>
                    <a:lstStyle/>
                    <a:p>
                      <a:pPr indent="0" lvl="0" marL="0" rtl="0" algn="l">
                        <a:spcBef>
                          <a:spcPts val="0"/>
                        </a:spcBef>
                        <a:spcAft>
                          <a:spcPts val="0"/>
                        </a:spcAft>
                        <a:buNone/>
                      </a:pPr>
                      <a:r>
                        <a:rPr b="1" lang="de-CH" sz="1600">
                          <a:solidFill>
                            <a:schemeClr val="lt1"/>
                          </a:solidFill>
                          <a:latin typeface="Calibri"/>
                          <a:ea typeface="Calibri"/>
                          <a:cs typeface="Calibri"/>
                          <a:sym typeface="Calibri"/>
                        </a:rPr>
                        <a:t>Stable Audio</a:t>
                      </a:r>
                      <a:endParaRPr b="1"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Long-form music generation</a:t>
                      </a:r>
                      <a:endParaRPr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Yes (Open)</a:t>
                      </a:r>
                      <a:endParaRPr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Diffusion Transformer (DiT) on latent representation</a:t>
                      </a:r>
                      <a:endParaRPr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Up to 4m 45s generations, 21.5 Hz latent rate, text conditioning</a:t>
                      </a:r>
                      <a:endParaRPr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Open model available; commercial license for business use</a:t>
                      </a:r>
                      <a:endParaRPr sz="1600">
                        <a:solidFill>
                          <a:schemeClr val="lt1"/>
                        </a:solidFill>
                        <a:latin typeface="Calibri"/>
                        <a:ea typeface="Calibri"/>
                        <a:cs typeface="Calibri"/>
                        <a:sym typeface="Calibri"/>
                      </a:endParaRPr>
                    </a:p>
                  </a:txBody>
                  <a:tcPr marT="91425" marB="91425" marR="91425" marL="91425">
                    <a:noFill/>
                  </a:tcPr>
                </a:tc>
              </a:tr>
              <a:tr h="828750">
                <a:tc>
                  <a:txBody>
                    <a:bodyPr/>
                    <a:lstStyle/>
                    <a:p>
                      <a:pPr indent="0" lvl="0" marL="0" rtl="0" algn="l">
                        <a:spcBef>
                          <a:spcPts val="0"/>
                        </a:spcBef>
                        <a:spcAft>
                          <a:spcPts val="0"/>
                        </a:spcAft>
                        <a:buNone/>
                      </a:pPr>
                      <a:r>
                        <a:rPr b="1" lang="de-CH" sz="1600">
                          <a:solidFill>
                            <a:schemeClr val="lt1"/>
                          </a:solidFill>
                          <a:latin typeface="Calibri"/>
                          <a:ea typeface="Calibri"/>
                          <a:cs typeface="Calibri"/>
                          <a:sym typeface="Calibri"/>
                        </a:rPr>
                        <a:t>MusicGen</a:t>
                      </a:r>
                      <a:endParaRPr b="1"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Customizable music from text</a:t>
                      </a:r>
                      <a:endParaRPr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Yes (Open)</a:t>
                      </a:r>
                      <a:endParaRPr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Transformer-based autoregressive decoder with EnCodec</a:t>
                      </a:r>
                      <a:endParaRPr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Text/melody conditioning, multiple styles, local operation capability</a:t>
                      </a:r>
                      <a:endParaRPr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Free and open source (Meta/Facebook Research)</a:t>
                      </a:r>
                      <a:endParaRPr sz="1600">
                        <a:solidFill>
                          <a:schemeClr val="lt1"/>
                        </a:solidFill>
                        <a:latin typeface="Calibri"/>
                        <a:ea typeface="Calibri"/>
                        <a:cs typeface="Calibri"/>
                        <a:sym typeface="Calibri"/>
                      </a:endParaRPr>
                    </a:p>
                  </a:txBody>
                  <a:tcPr marT="91425" marB="91425" marR="91425" marL="91425">
                    <a:noFill/>
                  </a:tcPr>
                </a:tc>
              </a:tr>
              <a:tr h="828750">
                <a:tc>
                  <a:txBody>
                    <a:bodyPr/>
                    <a:lstStyle/>
                    <a:p>
                      <a:pPr indent="0" lvl="0" marL="0" rtl="0" algn="l">
                        <a:spcBef>
                          <a:spcPts val="0"/>
                        </a:spcBef>
                        <a:spcAft>
                          <a:spcPts val="0"/>
                        </a:spcAft>
                        <a:buNone/>
                      </a:pPr>
                      <a:r>
                        <a:rPr b="1" lang="de-CH" sz="1600">
                          <a:solidFill>
                            <a:schemeClr val="lt1"/>
                          </a:solidFill>
                          <a:latin typeface="Calibri"/>
                          <a:ea typeface="Calibri"/>
                          <a:cs typeface="Calibri"/>
                          <a:sym typeface="Calibri"/>
                        </a:rPr>
                        <a:t>Udio</a:t>
                      </a:r>
                      <a:endParaRPr b="1"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Professional-quality compositions</a:t>
                      </a:r>
                      <a:endParaRPr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No (Propetary)</a:t>
                      </a:r>
                      <a:endParaRPr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Likely diffusion-based (not disclosed)</a:t>
                      </a:r>
                      <a:endParaRPr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Advanced editing (extending/inpainting/remixing), community sharing, professional output</a:t>
                      </a:r>
                      <a:endParaRPr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Free plan; paid subscriptions for downloads</a:t>
                      </a:r>
                      <a:endParaRPr sz="1600">
                        <a:solidFill>
                          <a:schemeClr val="lt1"/>
                        </a:solidFill>
                        <a:latin typeface="Calibri"/>
                        <a:ea typeface="Calibri"/>
                        <a:cs typeface="Calibri"/>
                        <a:sym typeface="Calibri"/>
                      </a:endParaRPr>
                    </a:p>
                  </a:txBody>
                  <a:tcPr marT="91425" marB="91425" marR="91425" marL="91425">
                    <a:noFill/>
                  </a:tcPr>
                </a:tc>
              </a:tr>
              <a:tr h="828750">
                <a:tc>
                  <a:txBody>
                    <a:bodyPr/>
                    <a:lstStyle/>
                    <a:p>
                      <a:pPr indent="0" lvl="0" marL="0" rtl="0" algn="l">
                        <a:spcBef>
                          <a:spcPts val="0"/>
                        </a:spcBef>
                        <a:spcAft>
                          <a:spcPts val="0"/>
                        </a:spcAft>
                        <a:buNone/>
                      </a:pPr>
                      <a:r>
                        <a:rPr b="1" lang="de-CH" sz="1600">
                          <a:solidFill>
                            <a:schemeClr val="lt1"/>
                          </a:solidFill>
                          <a:latin typeface="Calibri"/>
                          <a:ea typeface="Calibri"/>
                          <a:cs typeface="Calibri"/>
                          <a:sym typeface="Calibri"/>
                        </a:rPr>
                        <a:t>AIVA</a:t>
                      </a:r>
                      <a:endParaRPr b="1"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Orchestral &amp; cinematic music</a:t>
                      </a:r>
                      <a:endParaRPr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No (Proprietary)</a:t>
                      </a:r>
                      <a:endParaRPr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Deep learning + reinforcement learning</a:t>
                      </a:r>
                      <a:endParaRPr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250+ styles, MIDI editor, trained on classical composers, SACEM recognition</a:t>
                      </a:r>
                      <a:endParaRPr sz="1600">
                        <a:solidFill>
                          <a:schemeClr val="lt1"/>
                        </a:solidFill>
                        <a:latin typeface="Calibri"/>
                        <a:ea typeface="Calibri"/>
                        <a:cs typeface="Calibri"/>
                        <a:sym typeface="Calibri"/>
                      </a:endParaRPr>
                    </a:p>
                  </a:txBody>
                  <a:tcPr marT="91425" marB="91425" marR="91425" marL="91425">
                    <a:noFill/>
                  </a:tcPr>
                </a:tc>
                <a:tc>
                  <a:txBody>
                    <a:bodyPr/>
                    <a:lstStyle/>
                    <a:p>
                      <a:pPr indent="0" lvl="0" marL="0" rtl="0" algn="l">
                        <a:spcBef>
                          <a:spcPts val="0"/>
                        </a:spcBef>
                        <a:spcAft>
                          <a:spcPts val="0"/>
                        </a:spcAft>
                        <a:buNone/>
                      </a:pPr>
                      <a:r>
                        <a:rPr lang="de-CH" sz="1600">
                          <a:solidFill>
                            <a:schemeClr val="lt1"/>
                          </a:solidFill>
                          <a:latin typeface="Calibri"/>
                          <a:ea typeface="Calibri"/>
                          <a:cs typeface="Calibri"/>
                          <a:sym typeface="Calibri"/>
                        </a:rPr>
                        <a:t>Free (with attribution); Standard &amp; Pro for full rights</a:t>
                      </a:r>
                      <a:endParaRPr sz="1600">
                        <a:solidFill>
                          <a:schemeClr val="lt1"/>
                        </a:solidFill>
                        <a:latin typeface="Calibri"/>
                        <a:ea typeface="Calibri"/>
                        <a:cs typeface="Calibri"/>
                        <a:sym typeface="Calibri"/>
                      </a:endParaRPr>
                    </a:p>
                  </a:txBody>
                  <a:tcPr marT="91425" marB="91425" marR="91425" marL="91425">
                    <a:no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3" name="Shape 433"/>
        <p:cNvGrpSpPr/>
        <p:nvPr/>
      </p:nvGrpSpPr>
      <p:grpSpPr>
        <a:xfrm>
          <a:off x="0" y="0"/>
          <a:ext cx="0" cy="0"/>
          <a:chOff x="0" y="0"/>
          <a:chExt cx="0" cy="0"/>
        </a:xfrm>
      </p:grpSpPr>
      <p:sp>
        <p:nvSpPr>
          <p:cNvPr id="434" name="Google Shape;434;p48"/>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435" name="Google Shape;435;p48"/>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436" name="Google Shape;436;p48"/>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Clr>
                <a:srgbClr val="000000"/>
              </a:buClr>
              <a:buFont typeface="Arial"/>
              <a:buNone/>
            </a:pPr>
            <a:fld id="{00000000-1234-1234-1234-123412341234}" type="slidenum">
              <a:rPr lang="de-CH">
                <a:solidFill>
                  <a:schemeClr val="dk2"/>
                </a:solidFill>
              </a:rPr>
              <a:t>‹#›</a:t>
            </a:fld>
            <a:endParaRPr>
              <a:solidFill>
                <a:schemeClr val="dk2"/>
              </a:solidFill>
            </a:endParaRPr>
          </a:p>
        </p:txBody>
      </p:sp>
      <p:sp>
        <p:nvSpPr>
          <p:cNvPr id="437" name="Google Shape;437;p48"/>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Ethical Concerns regarding AI4Sound ?</a:t>
            </a:r>
            <a:endParaRPr/>
          </a:p>
        </p:txBody>
      </p:sp>
      <p:sp>
        <p:nvSpPr>
          <p:cNvPr id="438" name="Google Shape;438;p48"/>
          <p:cNvSpPr txBox="1"/>
          <p:nvPr/>
        </p:nvSpPr>
        <p:spPr>
          <a:xfrm>
            <a:off x="1132673" y="1659150"/>
            <a:ext cx="10298400" cy="4833300"/>
          </a:xfrm>
          <a:prstGeom prst="rect">
            <a:avLst/>
          </a:prstGeom>
          <a:noFill/>
          <a:ln>
            <a:noFill/>
          </a:ln>
        </p:spPr>
        <p:txBody>
          <a:bodyPr anchorCtr="0" anchor="t" bIns="45700" lIns="91425" spcFirstLastPara="1" rIns="91425" wrap="square" tIns="45700">
            <a:spAutoFit/>
          </a:bodyPr>
          <a:lstStyle/>
          <a:p>
            <a:pPr indent="-406400" lvl="0" marL="457200" marR="0" rtl="0" algn="l">
              <a:spcBef>
                <a:spcPts val="0"/>
              </a:spcBef>
              <a:spcAft>
                <a:spcPts val="0"/>
              </a:spcAft>
              <a:buClr>
                <a:srgbClr val="FFFF00"/>
              </a:buClr>
              <a:buSzPts val="2800"/>
              <a:buChar char="-"/>
            </a:pPr>
            <a:r>
              <a:rPr lang="de-CH" sz="2800">
                <a:solidFill>
                  <a:srgbClr val="FFFF00"/>
                </a:solidFill>
              </a:rPr>
              <a:t>Is there a copyright on the generated sound?</a:t>
            </a:r>
            <a:endParaRPr sz="2800">
              <a:solidFill>
                <a:srgbClr val="FFFF00"/>
              </a:solidFill>
            </a:endParaRPr>
          </a:p>
          <a:p>
            <a:pPr indent="-406400" lvl="0" marL="457200" marR="0" rtl="0" algn="l">
              <a:spcBef>
                <a:spcPts val="0"/>
              </a:spcBef>
              <a:spcAft>
                <a:spcPts val="0"/>
              </a:spcAft>
              <a:buClr>
                <a:srgbClr val="FFFF00"/>
              </a:buClr>
              <a:buSzPts val="2800"/>
              <a:buChar char="-"/>
            </a:pPr>
            <a:r>
              <a:rPr lang="de-CH" sz="2800">
                <a:solidFill>
                  <a:srgbClr val="FFFF00"/>
                </a:solidFill>
              </a:rPr>
              <a:t>Was sound for the training with copyright?</a:t>
            </a:r>
            <a:endParaRPr sz="2800">
              <a:solidFill>
                <a:srgbClr val="FFFF00"/>
              </a:solidFill>
            </a:endParaRPr>
          </a:p>
          <a:p>
            <a:pPr indent="-406400" lvl="0" marL="457200" marR="0" rtl="0" algn="l">
              <a:spcBef>
                <a:spcPts val="0"/>
              </a:spcBef>
              <a:spcAft>
                <a:spcPts val="0"/>
              </a:spcAft>
              <a:buClr>
                <a:srgbClr val="FFFF00"/>
              </a:buClr>
              <a:buSzPts val="2800"/>
              <a:buChar char="-"/>
            </a:pPr>
            <a:r>
              <a:rPr lang="de-CH" sz="2800">
                <a:solidFill>
                  <a:srgbClr val="FFFF00"/>
                </a:solidFill>
              </a:rPr>
              <a:t>Is it a </a:t>
            </a:r>
            <a:r>
              <a:rPr lang="de-CH" sz="2800">
                <a:solidFill>
                  <a:srgbClr val="FFFF00"/>
                </a:solidFill>
              </a:rPr>
              <a:t>problem</a:t>
            </a:r>
            <a:r>
              <a:rPr lang="de-CH" sz="2800">
                <a:solidFill>
                  <a:srgbClr val="FFFF00"/>
                </a:solidFill>
              </a:rPr>
              <a:t> that you cannot distinguish your mother’s voice from an AI trained voice (fakes)?</a:t>
            </a:r>
            <a:endParaRPr sz="2800">
              <a:solidFill>
                <a:srgbClr val="FFFF00"/>
              </a:solidFill>
            </a:endParaRPr>
          </a:p>
          <a:p>
            <a:pPr indent="-406400" lvl="0" marL="457200" marR="0" rtl="0" algn="l">
              <a:spcBef>
                <a:spcPts val="0"/>
              </a:spcBef>
              <a:spcAft>
                <a:spcPts val="0"/>
              </a:spcAft>
              <a:buClr>
                <a:srgbClr val="FFFF00"/>
              </a:buClr>
              <a:buSzPts val="2800"/>
              <a:buChar char="-"/>
            </a:pPr>
            <a:r>
              <a:rPr lang="de-CH" sz="2800">
                <a:solidFill>
                  <a:srgbClr val="FFFF00"/>
                </a:solidFill>
              </a:rPr>
              <a:t>Will human sound artists and makers lose their jobs?</a:t>
            </a:r>
            <a:endParaRPr sz="2800">
              <a:solidFill>
                <a:srgbClr val="FFFF00"/>
              </a:solidFill>
            </a:endParaRPr>
          </a:p>
          <a:p>
            <a:pPr indent="-406400" lvl="0" marL="457200" marR="0" rtl="0" algn="l">
              <a:spcBef>
                <a:spcPts val="0"/>
              </a:spcBef>
              <a:spcAft>
                <a:spcPts val="0"/>
              </a:spcAft>
              <a:buClr>
                <a:srgbClr val="FFFF00"/>
              </a:buClr>
              <a:buSzPts val="2800"/>
              <a:buChar char="-"/>
            </a:pPr>
            <a:r>
              <a:rPr lang="de-CH" sz="2800">
                <a:solidFill>
                  <a:srgbClr val="FFFF00"/>
                </a:solidFill>
              </a:rPr>
              <a:t>Sustainability</a:t>
            </a:r>
            <a:endParaRPr sz="2800">
              <a:solidFill>
                <a:srgbClr val="FFFF00"/>
              </a:solidFill>
            </a:endParaRPr>
          </a:p>
          <a:p>
            <a:pPr indent="-406400" lvl="0" marL="457200" marR="0" rtl="0" algn="l">
              <a:spcBef>
                <a:spcPts val="0"/>
              </a:spcBef>
              <a:spcAft>
                <a:spcPts val="0"/>
              </a:spcAft>
              <a:buClr>
                <a:srgbClr val="FFFF00"/>
              </a:buClr>
              <a:buSzPts val="2800"/>
              <a:buChar char="-"/>
            </a:pPr>
            <a:r>
              <a:rPr lang="de-CH" sz="2800">
                <a:solidFill>
                  <a:srgbClr val="FFFF00"/>
                </a:solidFill>
              </a:rPr>
              <a:t>Health</a:t>
            </a:r>
            <a:endParaRPr sz="2800">
              <a:solidFill>
                <a:srgbClr val="FFFF00"/>
              </a:solidFill>
            </a:endParaRPr>
          </a:p>
          <a:p>
            <a:pPr indent="-406400" lvl="0" marL="457200" marR="0" rtl="0" algn="l">
              <a:spcBef>
                <a:spcPts val="0"/>
              </a:spcBef>
              <a:spcAft>
                <a:spcPts val="0"/>
              </a:spcAft>
              <a:buClr>
                <a:srgbClr val="FFFF00"/>
              </a:buClr>
              <a:buSzPts val="2800"/>
              <a:buChar char="-"/>
            </a:pPr>
            <a:r>
              <a:rPr lang="de-CH" sz="2800">
                <a:solidFill>
                  <a:srgbClr val="FFFF00"/>
                </a:solidFill>
              </a:rPr>
              <a:t>Training bias (low </a:t>
            </a:r>
            <a:r>
              <a:rPr lang="de-CH" sz="2800">
                <a:solidFill>
                  <a:srgbClr val="FFFF00"/>
                </a:solidFill>
              </a:rPr>
              <a:t>intellectual</a:t>
            </a:r>
            <a:r>
              <a:rPr lang="de-CH" sz="2800">
                <a:solidFill>
                  <a:srgbClr val="FFFF00"/>
                </a:solidFill>
              </a:rPr>
              <a:t> qualtiy)</a:t>
            </a:r>
            <a:endParaRPr sz="2800">
              <a:solidFill>
                <a:srgbClr val="FFFF00"/>
              </a:solidFill>
            </a:endParaRPr>
          </a:p>
          <a:p>
            <a:pPr indent="0" lvl="0" marL="457200" marR="0" rtl="0" algn="l">
              <a:spcBef>
                <a:spcPts val="0"/>
              </a:spcBef>
              <a:spcAft>
                <a:spcPts val="0"/>
              </a:spcAft>
              <a:buNone/>
            </a:pPr>
            <a:r>
              <a:t/>
            </a:r>
            <a:endParaRPr sz="2800">
              <a:solidFill>
                <a:srgbClr val="FFFF00"/>
              </a:solidFill>
            </a:endParaRPr>
          </a:p>
          <a:p>
            <a:pPr indent="0" lvl="0" marL="457200" marR="0" rtl="0" algn="l">
              <a:spcBef>
                <a:spcPts val="0"/>
              </a:spcBef>
              <a:spcAft>
                <a:spcPts val="0"/>
              </a:spcAft>
              <a:buNone/>
            </a:pPr>
            <a:r>
              <a:rPr lang="de-CH" sz="2800">
                <a:solidFill>
                  <a:srgbClr val="FFFF00"/>
                </a:solidFill>
              </a:rPr>
              <a:t> </a:t>
            </a:r>
            <a:endParaRPr sz="2800">
              <a:solidFill>
                <a:srgbClr val="FFFF00"/>
              </a:solidFill>
            </a:endParaRPr>
          </a:p>
          <a:p>
            <a:pPr indent="-406400" lvl="0" marL="457200" marR="0" rtl="0" algn="l">
              <a:spcBef>
                <a:spcPts val="0"/>
              </a:spcBef>
              <a:spcAft>
                <a:spcPts val="0"/>
              </a:spcAft>
              <a:buClr>
                <a:srgbClr val="FFFF00"/>
              </a:buClr>
              <a:buSzPts val="2800"/>
              <a:buChar char="-"/>
            </a:pPr>
            <a:r>
              <a:rPr lang="de-CH" sz="2800" u="sng">
                <a:solidFill>
                  <a:schemeClr val="hlink"/>
                </a:solidFill>
                <a:hlinkClick r:id="rId3"/>
              </a:rPr>
              <a:t>Is This What We Want ?</a:t>
            </a:r>
            <a:endParaRPr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3" name="Shape 443"/>
        <p:cNvGrpSpPr/>
        <p:nvPr/>
      </p:nvGrpSpPr>
      <p:grpSpPr>
        <a:xfrm>
          <a:off x="0" y="0"/>
          <a:ext cx="0" cy="0"/>
          <a:chOff x="0" y="0"/>
          <a:chExt cx="0" cy="0"/>
        </a:xfrm>
      </p:grpSpPr>
      <p:sp>
        <p:nvSpPr>
          <p:cNvPr id="444" name="Google Shape;444;p49"/>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445" name="Google Shape;445;p49"/>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446" name="Google Shape;446;p49"/>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Clr>
                <a:srgbClr val="000000"/>
              </a:buClr>
              <a:buFont typeface="Arial"/>
              <a:buNone/>
            </a:pPr>
            <a:fld id="{00000000-1234-1234-1234-123412341234}" type="slidenum">
              <a:rPr lang="de-CH">
                <a:solidFill>
                  <a:schemeClr val="dk2"/>
                </a:solidFill>
              </a:rPr>
              <a:t>‹#›</a:t>
            </a:fld>
            <a:endParaRPr>
              <a:solidFill>
                <a:schemeClr val="dk2"/>
              </a:solidFill>
            </a:endParaRPr>
          </a:p>
        </p:txBody>
      </p:sp>
      <p:sp>
        <p:nvSpPr>
          <p:cNvPr id="447" name="Google Shape;447;p49"/>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Summary</a:t>
            </a:r>
            <a:endParaRPr/>
          </a:p>
        </p:txBody>
      </p:sp>
      <p:sp>
        <p:nvSpPr>
          <p:cNvPr id="448" name="Google Shape;448;p49"/>
          <p:cNvSpPr txBox="1"/>
          <p:nvPr/>
        </p:nvSpPr>
        <p:spPr>
          <a:xfrm>
            <a:off x="1132673" y="1659150"/>
            <a:ext cx="10298400" cy="3540300"/>
          </a:xfrm>
          <a:prstGeom prst="rect">
            <a:avLst/>
          </a:prstGeom>
          <a:noFill/>
          <a:ln>
            <a:noFill/>
          </a:ln>
        </p:spPr>
        <p:txBody>
          <a:bodyPr anchorCtr="0" anchor="t" bIns="45700" lIns="91425" spcFirstLastPara="1" rIns="91425" wrap="square" tIns="45700">
            <a:spAutoFit/>
          </a:bodyPr>
          <a:lstStyle/>
          <a:p>
            <a:pPr indent="-406400" lvl="0" marL="457200" marR="0" rtl="0" algn="l">
              <a:spcBef>
                <a:spcPts val="0"/>
              </a:spcBef>
              <a:spcAft>
                <a:spcPts val="0"/>
              </a:spcAft>
              <a:buClr>
                <a:srgbClr val="FFFF00"/>
              </a:buClr>
              <a:buSzPts val="2800"/>
              <a:buChar char="-"/>
            </a:pPr>
            <a:r>
              <a:rPr lang="de-CH" sz="2800">
                <a:solidFill>
                  <a:srgbClr val="FFFF00"/>
                </a:solidFill>
              </a:rPr>
              <a:t>Sound is a (hearable) longitudinal mechanical wave</a:t>
            </a:r>
            <a:endParaRPr sz="2800">
              <a:solidFill>
                <a:srgbClr val="FFFF00"/>
              </a:solidFill>
            </a:endParaRPr>
          </a:p>
          <a:p>
            <a:pPr indent="0" lvl="0" marL="457200" marR="0" rtl="0" algn="l">
              <a:spcBef>
                <a:spcPts val="0"/>
              </a:spcBef>
              <a:spcAft>
                <a:spcPts val="0"/>
              </a:spcAft>
              <a:buNone/>
            </a:pPr>
            <a:r>
              <a:t/>
            </a:r>
            <a:endParaRPr sz="2800">
              <a:solidFill>
                <a:schemeClr val="lt1"/>
              </a:solidFill>
            </a:endParaRPr>
          </a:p>
          <a:p>
            <a:pPr indent="-406400" lvl="0" marL="457200" marR="0" rtl="0" algn="l">
              <a:spcBef>
                <a:spcPts val="0"/>
              </a:spcBef>
              <a:spcAft>
                <a:spcPts val="0"/>
              </a:spcAft>
              <a:buClr>
                <a:schemeClr val="lt1"/>
              </a:buClr>
              <a:buSzPts val="2800"/>
              <a:buChar char="-"/>
            </a:pPr>
            <a:r>
              <a:rPr lang="de-CH" sz="2800">
                <a:solidFill>
                  <a:schemeClr val="lt1"/>
                </a:solidFill>
              </a:rPr>
              <a:t>Apart from polarization it thus has the typical wave features (in particular superposition / interference)</a:t>
            </a:r>
            <a:endParaRPr sz="2800">
              <a:solidFill>
                <a:schemeClr val="lt1"/>
              </a:solidFill>
            </a:endParaRPr>
          </a:p>
          <a:p>
            <a:pPr indent="0" lvl="0" marL="457200" marR="0" rtl="0" algn="l">
              <a:spcBef>
                <a:spcPts val="0"/>
              </a:spcBef>
              <a:spcAft>
                <a:spcPts val="0"/>
              </a:spcAft>
              <a:buNone/>
            </a:pPr>
            <a:r>
              <a:t/>
            </a:r>
            <a:endParaRPr sz="2800">
              <a:solidFill>
                <a:schemeClr val="lt1"/>
              </a:solidFill>
            </a:endParaRPr>
          </a:p>
          <a:p>
            <a:pPr indent="-406400" lvl="0" marL="457200" marR="0" rtl="0" algn="l">
              <a:spcBef>
                <a:spcPts val="0"/>
              </a:spcBef>
              <a:spcAft>
                <a:spcPts val="0"/>
              </a:spcAft>
              <a:buClr>
                <a:schemeClr val="lt1"/>
              </a:buClr>
              <a:buSzPts val="2800"/>
              <a:buChar char="-"/>
            </a:pPr>
            <a:r>
              <a:rPr lang="de-CH" sz="2800">
                <a:solidFill>
                  <a:schemeClr val="lt1"/>
                </a:solidFill>
              </a:rPr>
              <a:t>Digitized sound can be used to train machine learning models that can then generate new sound like speech and music</a:t>
            </a:r>
            <a:endParaRPr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3" name="Shape 453"/>
        <p:cNvGrpSpPr/>
        <p:nvPr/>
      </p:nvGrpSpPr>
      <p:grpSpPr>
        <a:xfrm>
          <a:off x="0" y="0"/>
          <a:ext cx="0" cy="0"/>
          <a:chOff x="0" y="0"/>
          <a:chExt cx="0" cy="0"/>
        </a:xfrm>
      </p:grpSpPr>
      <p:sp>
        <p:nvSpPr>
          <p:cNvPr id="454" name="Google Shape;454;p50"/>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455" name="Google Shape;455;p50"/>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456" name="Google Shape;456;p50"/>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Clr>
                <a:srgbClr val="000000"/>
              </a:buClr>
              <a:buFont typeface="Arial"/>
              <a:buNone/>
            </a:pPr>
            <a:fld id="{00000000-1234-1234-1234-123412341234}" type="slidenum">
              <a:rPr lang="de-CH">
                <a:solidFill>
                  <a:schemeClr val="dk2"/>
                </a:solidFill>
              </a:rPr>
              <a:t>‹#›</a:t>
            </a:fld>
            <a:endParaRPr>
              <a:solidFill>
                <a:schemeClr val="dk2"/>
              </a:solidFill>
            </a:endParaRPr>
          </a:p>
        </p:txBody>
      </p:sp>
      <p:sp>
        <p:nvSpPr>
          <p:cNvPr id="457" name="Google Shape;457;p50"/>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Check your learning outcomes</a:t>
            </a:r>
            <a:endParaRPr/>
          </a:p>
        </p:txBody>
      </p:sp>
      <p:sp>
        <p:nvSpPr>
          <p:cNvPr id="458" name="Google Shape;458;p50"/>
          <p:cNvSpPr txBox="1"/>
          <p:nvPr/>
        </p:nvSpPr>
        <p:spPr>
          <a:xfrm>
            <a:off x="1132673" y="1659150"/>
            <a:ext cx="10298400" cy="523200"/>
          </a:xfrm>
          <a:prstGeom prst="rect">
            <a:avLst/>
          </a:prstGeom>
          <a:noFill/>
          <a:ln>
            <a:noFill/>
          </a:ln>
        </p:spPr>
        <p:txBody>
          <a:bodyPr anchorCtr="0" anchor="t" bIns="45700" lIns="91425" spcFirstLastPara="1" rIns="91425" wrap="square" tIns="45700">
            <a:spAutoFit/>
          </a:bodyPr>
          <a:lstStyle/>
          <a:p>
            <a:pPr indent="-406400" lvl="0" marL="457200" marR="0" rtl="0" algn="l">
              <a:spcBef>
                <a:spcPts val="0"/>
              </a:spcBef>
              <a:spcAft>
                <a:spcPts val="0"/>
              </a:spcAft>
              <a:buClr>
                <a:srgbClr val="FFFF00"/>
              </a:buClr>
              <a:buSzPts val="2800"/>
              <a:buChar char="-"/>
            </a:pPr>
            <a:r>
              <a:rPr lang="de-CH" sz="2800">
                <a:solidFill>
                  <a:srgbClr val="FFFF00"/>
                </a:solidFill>
              </a:rPr>
              <a:t>link to google form : </a:t>
            </a:r>
            <a:r>
              <a:rPr lang="de-CH" sz="2800" u="sng">
                <a:solidFill>
                  <a:schemeClr val="hlink"/>
                </a:solidFill>
                <a:hlinkClick r:id="rId3"/>
              </a:rPr>
              <a:t>https://forms.gle/XVp5qnexiDCwSjHq7</a:t>
            </a:r>
            <a:endParaRPr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3" name="Shape 463"/>
        <p:cNvGrpSpPr/>
        <p:nvPr/>
      </p:nvGrpSpPr>
      <p:grpSpPr>
        <a:xfrm>
          <a:off x="0" y="0"/>
          <a:ext cx="0" cy="0"/>
          <a:chOff x="0" y="0"/>
          <a:chExt cx="0" cy="0"/>
        </a:xfrm>
      </p:grpSpPr>
      <p:sp>
        <p:nvSpPr>
          <p:cNvPr id="464" name="Google Shape;464;p51"/>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465" name="Google Shape;465;p51"/>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466" name="Google Shape;466;p51"/>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Clr>
                <a:srgbClr val="000000"/>
              </a:buClr>
              <a:buFont typeface="Arial"/>
              <a:buNone/>
            </a:pPr>
            <a:fld id="{00000000-1234-1234-1234-123412341234}" type="slidenum">
              <a:rPr lang="de-CH">
                <a:solidFill>
                  <a:schemeClr val="dk2"/>
                </a:solidFill>
              </a:rPr>
              <a:t>‹#›</a:t>
            </a:fld>
            <a:endParaRPr>
              <a:solidFill>
                <a:schemeClr val="dk2"/>
              </a:solidFill>
            </a:endParaRPr>
          </a:p>
        </p:txBody>
      </p:sp>
      <p:sp>
        <p:nvSpPr>
          <p:cNvPr id="467" name="Google Shape;467;p51"/>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Exercises</a:t>
            </a:r>
            <a:endParaRPr/>
          </a:p>
        </p:txBody>
      </p:sp>
      <p:sp>
        <p:nvSpPr>
          <p:cNvPr id="468" name="Google Shape;468;p51"/>
          <p:cNvSpPr txBox="1"/>
          <p:nvPr/>
        </p:nvSpPr>
        <p:spPr>
          <a:xfrm>
            <a:off x="1132673" y="1659150"/>
            <a:ext cx="10298400" cy="2247300"/>
          </a:xfrm>
          <a:prstGeom prst="rect">
            <a:avLst/>
          </a:prstGeom>
          <a:noFill/>
          <a:ln>
            <a:noFill/>
          </a:ln>
        </p:spPr>
        <p:txBody>
          <a:bodyPr anchorCtr="0" anchor="t" bIns="45700" lIns="91425" spcFirstLastPara="1" rIns="91425" wrap="square" tIns="45700">
            <a:spAutoFit/>
          </a:bodyPr>
          <a:lstStyle/>
          <a:p>
            <a:pPr indent="-406400" lvl="0" marL="457200" marR="0" rtl="0" algn="l">
              <a:spcBef>
                <a:spcPts val="0"/>
              </a:spcBef>
              <a:spcAft>
                <a:spcPts val="0"/>
              </a:spcAft>
              <a:buClr>
                <a:srgbClr val="FFFF00"/>
              </a:buClr>
              <a:buSzPts val="2800"/>
              <a:buAutoNum type="arabicPeriod"/>
            </a:pPr>
            <a:r>
              <a:rPr lang="de-CH" sz="2800">
                <a:solidFill>
                  <a:srgbClr val="FFFF00"/>
                </a:solidFill>
              </a:rPr>
              <a:t>Create yourself a GitHub </a:t>
            </a:r>
            <a:r>
              <a:rPr lang="de-CH" sz="2800">
                <a:solidFill>
                  <a:srgbClr val="FFFF00"/>
                </a:solidFill>
              </a:rPr>
              <a:t>repository</a:t>
            </a:r>
            <a:r>
              <a:rPr lang="de-CH" sz="2800">
                <a:solidFill>
                  <a:srgbClr val="FFFF00"/>
                </a:solidFill>
              </a:rPr>
              <a:t> for your CAS</a:t>
            </a:r>
            <a:endParaRPr sz="2800">
              <a:solidFill>
                <a:srgbClr val="FFFF00"/>
              </a:solidFill>
            </a:endParaRPr>
          </a:p>
          <a:p>
            <a:pPr indent="0" lvl="0" marL="457200" marR="0" rtl="0" algn="l">
              <a:spcBef>
                <a:spcPts val="0"/>
              </a:spcBef>
              <a:spcAft>
                <a:spcPts val="0"/>
              </a:spcAft>
              <a:buNone/>
            </a:pPr>
            <a:r>
              <a:t/>
            </a:r>
            <a:endParaRPr sz="2800">
              <a:solidFill>
                <a:srgbClr val="FFFF00"/>
              </a:solidFill>
            </a:endParaRPr>
          </a:p>
          <a:p>
            <a:pPr indent="-406400" lvl="0" marL="457200" marR="0" rtl="0" algn="l">
              <a:spcBef>
                <a:spcPts val="0"/>
              </a:spcBef>
              <a:spcAft>
                <a:spcPts val="0"/>
              </a:spcAft>
              <a:buClr>
                <a:srgbClr val="FFFF00"/>
              </a:buClr>
              <a:buSzPts val="2800"/>
              <a:buAutoNum type="arabicPeriod"/>
            </a:pPr>
            <a:r>
              <a:rPr lang="de-CH" sz="2800">
                <a:solidFill>
                  <a:srgbClr val="FFFF00"/>
                </a:solidFill>
              </a:rPr>
              <a:t>Play with acoustics using this jupyter notebook</a:t>
            </a:r>
            <a:endParaRPr sz="2800">
              <a:solidFill>
                <a:srgbClr val="FFFF00"/>
              </a:solidFill>
            </a:endParaRPr>
          </a:p>
          <a:p>
            <a:pPr indent="-406400" lvl="0" marL="457200" marR="0" rtl="0" algn="l">
              <a:spcBef>
                <a:spcPts val="0"/>
              </a:spcBef>
              <a:spcAft>
                <a:spcPts val="0"/>
              </a:spcAft>
              <a:buClr>
                <a:srgbClr val="FFFF00"/>
              </a:buClr>
              <a:buSzPts val="2800"/>
              <a:buChar char="-"/>
            </a:pPr>
            <a:r>
              <a:rPr lang="de-CH" sz="2800" u="sng">
                <a:solidFill>
                  <a:schemeClr val="hlink"/>
                </a:solidFill>
                <a:hlinkClick r:id="rId3"/>
              </a:rPr>
              <a:t>https://colab.research.google.com/drive/10-IqNtkEqXM8t1Ts4p34RXH-FBCCne7m?usp=sharing</a:t>
            </a:r>
            <a:endParaRPr sz="2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3" name="Shape 103"/>
        <p:cNvGrpSpPr/>
        <p:nvPr/>
      </p:nvGrpSpPr>
      <p:grpSpPr>
        <a:xfrm>
          <a:off x="0" y="0"/>
          <a:ext cx="0" cy="0"/>
          <a:chOff x="0" y="0"/>
          <a:chExt cx="0" cy="0"/>
        </a:xfrm>
      </p:grpSpPr>
      <p:sp>
        <p:nvSpPr>
          <p:cNvPr id="104" name="Google Shape;104;p18"/>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105" name="Google Shape;105;p18"/>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106" name="Google Shape;106;p18"/>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107" name="Google Shape;107;p18"/>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Resonance</a:t>
            </a:r>
            <a:endParaRPr/>
          </a:p>
        </p:txBody>
      </p:sp>
      <p:sp>
        <p:nvSpPr>
          <p:cNvPr id="108" name="Google Shape;108;p18"/>
          <p:cNvSpPr txBox="1"/>
          <p:nvPr/>
        </p:nvSpPr>
        <p:spPr>
          <a:xfrm>
            <a:off x="785100" y="5712900"/>
            <a:ext cx="5767200" cy="9543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2800">
              <a:solidFill>
                <a:schemeClr val="lt1"/>
              </a:solidFill>
            </a:endParaRPr>
          </a:p>
          <a:p>
            <a:pPr indent="0" lvl="0" marL="457200" marR="0" rtl="0" algn="l">
              <a:spcBef>
                <a:spcPts val="0"/>
              </a:spcBef>
              <a:spcAft>
                <a:spcPts val="0"/>
              </a:spcAft>
              <a:buNone/>
            </a:pPr>
            <a:r>
              <a:t/>
            </a:r>
            <a:endParaRPr sz="2800">
              <a:solidFill>
                <a:schemeClr val="lt1"/>
              </a:solidFill>
            </a:endParaRPr>
          </a:p>
        </p:txBody>
      </p:sp>
      <p:pic>
        <p:nvPicPr>
          <p:cNvPr descr="gong &amp; piezo stylus" id="109" name="Google Shape;109;p18" title="feedback with resonance">
            <a:hlinkClick r:id="rId3"/>
          </p:cNvPr>
          <p:cNvPicPr preferRelativeResize="0"/>
          <p:nvPr/>
        </p:nvPicPr>
        <p:blipFill>
          <a:blip r:embed="rId4">
            <a:alphaModFix/>
          </a:blip>
          <a:stretch>
            <a:fillRect/>
          </a:stretch>
        </p:blipFill>
        <p:spPr>
          <a:xfrm>
            <a:off x="2178150" y="1728500"/>
            <a:ext cx="7835700" cy="4407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4" name="Shape 114"/>
        <p:cNvGrpSpPr/>
        <p:nvPr/>
      </p:nvGrpSpPr>
      <p:grpSpPr>
        <a:xfrm>
          <a:off x="0" y="0"/>
          <a:ext cx="0" cy="0"/>
          <a:chOff x="0" y="0"/>
          <a:chExt cx="0" cy="0"/>
        </a:xfrm>
      </p:grpSpPr>
      <p:sp>
        <p:nvSpPr>
          <p:cNvPr id="115" name="Google Shape;115;p19"/>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116" name="Google Shape;116;p19"/>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117" name="Google Shape;117;p19"/>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118" name="Google Shape;118;p19"/>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Interference</a:t>
            </a:r>
            <a:endParaRPr/>
          </a:p>
        </p:txBody>
      </p:sp>
      <p:sp>
        <p:nvSpPr>
          <p:cNvPr id="119" name="Google Shape;119;p19"/>
          <p:cNvSpPr txBox="1"/>
          <p:nvPr/>
        </p:nvSpPr>
        <p:spPr>
          <a:xfrm>
            <a:off x="785100" y="5712900"/>
            <a:ext cx="5767200" cy="9543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2800">
              <a:solidFill>
                <a:schemeClr val="lt1"/>
              </a:solidFill>
            </a:endParaRPr>
          </a:p>
          <a:p>
            <a:pPr indent="0" lvl="0" marL="457200" marR="0" rtl="0" algn="l">
              <a:spcBef>
                <a:spcPts val="0"/>
              </a:spcBef>
              <a:spcAft>
                <a:spcPts val="0"/>
              </a:spcAft>
              <a:buNone/>
            </a:pPr>
            <a:r>
              <a:t/>
            </a:r>
            <a:endParaRPr sz="2800">
              <a:solidFill>
                <a:schemeClr val="lt1"/>
              </a:solidFill>
            </a:endParaRPr>
          </a:p>
        </p:txBody>
      </p:sp>
      <p:pic>
        <p:nvPicPr>
          <p:cNvPr descr="This is a demonstration of the interference pattern created by two speakers playing the same 2000 Hz tone.  It is carried out by moving a microphone through the sound field and noting that the sound is louder in some spots (those with constructive interference) than others.  &#10;&#10;This demonstration was created at Utah State University by Professor Boyd F. Edwards, assisted by James Coburn (demonstration specialist), David Evans (videography), and Rebecca Whitney (closed captions), with support from Jan Sojka, Physics Department Head, and Robert Wagner, Executive Vice Provost and Dean of Academic and Instructional Services." id="120" name="Google Shape;120;p19" title="Interference Demo: Speakers">
            <a:hlinkClick r:id="rId3"/>
          </p:cNvPr>
          <p:cNvPicPr preferRelativeResize="0"/>
          <p:nvPr/>
        </p:nvPicPr>
        <p:blipFill>
          <a:blip r:embed="rId4">
            <a:alphaModFix/>
          </a:blip>
          <a:stretch>
            <a:fillRect/>
          </a:stretch>
        </p:blipFill>
        <p:spPr>
          <a:xfrm>
            <a:off x="1719888" y="1408902"/>
            <a:ext cx="8752222" cy="4923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5" name="Shape 125"/>
        <p:cNvGrpSpPr/>
        <p:nvPr/>
      </p:nvGrpSpPr>
      <p:grpSpPr>
        <a:xfrm>
          <a:off x="0" y="0"/>
          <a:ext cx="0" cy="0"/>
          <a:chOff x="0" y="0"/>
          <a:chExt cx="0" cy="0"/>
        </a:xfrm>
      </p:grpSpPr>
      <p:sp>
        <p:nvSpPr>
          <p:cNvPr id="126" name="Google Shape;126;p20"/>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127" name="Google Shape;127;p20"/>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128" name="Google Shape;128;p20"/>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129" name="Google Shape;129;p20"/>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No Medium - No Sound</a:t>
            </a:r>
            <a:endParaRPr/>
          </a:p>
        </p:txBody>
      </p:sp>
      <p:sp>
        <p:nvSpPr>
          <p:cNvPr id="130" name="Google Shape;130;p20"/>
          <p:cNvSpPr txBox="1"/>
          <p:nvPr/>
        </p:nvSpPr>
        <p:spPr>
          <a:xfrm>
            <a:off x="785100" y="5712900"/>
            <a:ext cx="5767200" cy="9543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2800">
              <a:solidFill>
                <a:schemeClr val="lt1"/>
              </a:solidFill>
            </a:endParaRPr>
          </a:p>
          <a:p>
            <a:pPr indent="0" lvl="0" marL="457200" marR="0" rtl="0" algn="l">
              <a:spcBef>
                <a:spcPts val="0"/>
              </a:spcBef>
              <a:spcAft>
                <a:spcPts val="0"/>
              </a:spcAft>
              <a:buNone/>
            </a:pPr>
            <a:r>
              <a:t/>
            </a:r>
            <a:endParaRPr sz="2800">
              <a:solidFill>
                <a:schemeClr val="lt1"/>
              </a:solidFill>
            </a:endParaRPr>
          </a:p>
        </p:txBody>
      </p:sp>
      <p:pic>
        <p:nvPicPr>
          <p:cNvPr descr="Animation showing the Crab Supernova explosion from July 4, 1054 and its remant. &#10; &#10;credit: ESA/Hubble (M. Kornmesser &amp; L. L. Christensen) &#10; &#10;source: http://www.spacetelescope.org/videos/heic0515a/" id="131" name="Google Shape;131;p20" title="Crab Supernova Explosion [1080p]">
            <a:hlinkClick r:id="rId3"/>
          </p:cNvPr>
          <p:cNvPicPr preferRelativeResize="0"/>
          <p:nvPr/>
        </p:nvPicPr>
        <p:blipFill>
          <a:blip r:embed="rId4">
            <a:alphaModFix/>
          </a:blip>
          <a:stretch>
            <a:fillRect/>
          </a:stretch>
        </p:blipFill>
        <p:spPr>
          <a:xfrm>
            <a:off x="1755900" y="1434100"/>
            <a:ext cx="8680200" cy="4882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6" name="Shape 136"/>
        <p:cNvGrpSpPr/>
        <p:nvPr/>
      </p:nvGrpSpPr>
      <p:grpSpPr>
        <a:xfrm>
          <a:off x="0" y="0"/>
          <a:ext cx="0" cy="0"/>
          <a:chOff x="0" y="0"/>
          <a:chExt cx="0" cy="0"/>
        </a:xfrm>
      </p:grpSpPr>
      <p:sp>
        <p:nvSpPr>
          <p:cNvPr id="137" name="Google Shape;137;p21"/>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138" name="Google Shape;138;p21"/>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139" name="Google Shape;139;p21"/>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140" name="Google Shape;140;p21"/>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AI Generated Sound - Sportpalast</a:t>
            </a:r>
            <a:endParaRPr/>
          </a:p>
        </p:txBody>
      </p:sp>
      <p:sp>
        <p:nvSpPr>
          <p:cNvPr id="141" name="Google Shape;141;p21"/>
          <p:cNvSpPr txBox="1"/>
          <p:nvPr/>
        </p:nvSpPr>
        <p:spPr>
          <a:xfrm>
            <a:off x="757200" y="5199450"/>
            <a:ext cx="11197800" cy="5232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2800">
              <a:solidFill>
                <a:srgbClr val="FFFF00"/>
              </a:solidFill>
            </a:endParaRPr>
          </a:p>
        </p:txBody>
      </p:sp>
      <p:sp>
        <p:nvSpPr>
          <p:cNvPr id="142" name="Google Shape;142;p21"/>
          <p:cNvSpPr txBox="1"/>
          <p:nvPr/>
        </p:nvSpPr>
        <p:spPr>
          <a:xfrm>
            <a:off x="1206898" y="2583150"/>
            <a:ext cx="10298400" cy="2447400"/>
          </a:xfrm>
          <a:prstGeom prst="rect">
            <a:avLst/>
          </a:prstGeom>
          <a:noFill/>
          <a:ln>
            <a:noFill/>
          </a:ln>
        </p:spPr>
        <p:txBody>
          <a:bodyPr anchorCtr="0" anchor="t" bIns="45700" lIns="91425" spcFirstLastPara="1" rIns="91425" wrap="square" tIns="45700">
            <a:spAutoFit/>
          </a:bodyPr>
          <a:lstStyle/>
          <a:p>
            <a:pPr indent="-488950" lvl="0" marL="457200" marR="0" rtl="0" algn="l">
              <a:spcBef>
                <a:spcPts val="0"/>
              </a:spcBef>
              <a:spcAft>
                <a:spcPts val="0"/>
              </a:spcAft>
              <a:buClr>
                <a:schemeClr val="lt1"/>
              </a:buClr>
              <a:buSzPts val="4100"/>
              <a:buChar char="-"/>
            </a:pPr>
            <a:r>
              <a:rPr lang="de-CH" sz="2800">
                <a:solidFill>
                  <a:srgbClr val="F1EFED"/>
                </a:solidFill>
              </a:rPr>
              <a:t>Seid ihr bereit, mit dem Führer, als Phalanx der Heimat hinter der kämpfenden Wehrmacht stehend, diesen Kampf mit wilder Entschlossenheit und unbeirrt durch alle Schicksalsfügungen fortzusetzen - bis der Sieg in unseren Händen ist? </a:t>
            </a:r>
            <a:endParaRPr sz="4100">
              <a:solidFill>
                <a:schemeClr val="lt1"/>
              </a:solidFill>
            </a:endParaRPr>
          </a:p>
        </p:txBody>
      </p:sp>
      <p:sp>
        <p:nvSpPr>
          <p:cNvPr id="143" name="Google Shape;143;p21"/>
          <p:cNvSpPr txBox="1"/>
          <p:nvPr/>
        </p:nvSpPr>
        <p:spPr>
          <a:xfrm>
            <a:off x="1206900" y="5329425"/>
            <a:ext cx="10370700" cy="1246800"/>
          </a:xfrm>
          <a:prstGeom prst="rect">
            <a:avLst/>
          </a:prstGeom>
          <a:noFill/>
          <a:ln>
            <a:noFill/>
          </a:ln>
        </p:spPr>
        <p:txBody>
          <a:bodyPr anchorCtr="0" anchor="t" bIns="91425" lIns="91425" spcFirstLastPara="1" rIns="91425" wrap="square" tIns="91425">
            <a:spAutoFit/>
          </a:bodyPr>
          <a:lstStyle/>
          <a:p>
            <a:pPr indent="-488950" lvl="0" marL="457200" rtl="0" algn="l">
              <a:spcBef>
                <a:spcPts val="0"/>
              </a:spcBef>
              <a:spcAft>
                <a:spcPts val="0"/>
              </a:spcAft>
              <a:buClr>
                <a:schemeClr val="lt1"/>
              </a:buClr>
              <a:buSzPts val="4100"/>
              <a:buChar char="-"/>
            </a:pPr>
            <a:r>
              <a:rPr lang="de-CH" sz="2800">
                <a:solidFill>
                  <a:srgbClr val="F1EFED"/>
                </a:solidFill>
              </a:rPr>
              <a:t>Prompt</a:t>
            </a:r>
            <a:r>
              <a:rPr lang="de-CH" sz="2800">
                <a:solidFill>
                  <a:srgbClr val="F1EFED"/>
                </a:solidFill>
              </a:rPr>
              <a:t> by </a:t>
            </a:r>
            <a:r>
              <a:rPr lang="de-CH" sz="2800">
                <a:solidFill>
                  <a:srgbClr val="F1EFED"/>
                </a:solidFill>
              </a:rPr>
              <a:t>Göbbels, Berlin Sportpalast 1943-02-18, generation by </a:t>
            </a:r>
            <a:r>
              <a:rPr lang="de-CH" sz="2800">
                <a:solidFill>
                  <a:srgbClr val="FFFF00"/>
                </a:solidFill>
              </a:rPr>
              <a:t>udio.com</a:t>
            </a:r>
            <a:endParaRPr sz="2700">
              <a:solidFill>
                <a:srgbClr val="FFFF00"/>
              </a:solidFill>
            </a:endParaRPr>
          </a:p>
        </p:txBody>
      </p:sp>
      <p:pic>
        <p:nvPicPr>
          <p:cNvPr id="144" name="Google Shape;144;p21" title="Unyielding Resolve.mp3">
            <a:hlinkClick r:id="rId3"/>
          </p:cNvPr>
          <p:cNvPicPr preferRelativeResize="0"/>
          <p:nvPr/>
        </p:nvPicPr>
        <p:blipFill>
          <a:blip r:embed="rId4">
            <a:alphaModFix/>
          </a:blip>
          <a:stretch>
            <a:fillRect/>
          </a:stretch>
        </p:blipFill>
        <p:spPr>
          <a:xfrm>
            <a:off x="1411550" y="1321538"/>
            <a:ext cx="1109775" cy="1109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9" name="Shape 149"/>
        <p:cNvGrpSpPr/>
        <p:nvPr/>
      </p:nvGrpSpPr>
      <p:grpSpPr>
        <a:xfrm>
          <a:off x="0" y="0"/>
          <a:ext cx="0" cy="0"/>
          <a:chOff x="0" y="0"/>
          <a:chExt cx="0" cy="0"/>
        </a:xfrm>
      </p:grpSpPr>
      <p:sp>
        <p:nvSpPr>
          <p:cNvPr id="150" name="Google Shape;150;p22"/>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151" name="Google Shape;151;p22"/>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152" name="Google Shape;152;p22"/>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Clr>
                <a:srgbClr val="000000"/>
              </a:buClr>
              <a:buFont typeface="Arial"/>
              <a:buNone/>
            </a:pPr>
            <a:fld id="{00000000-1234-1234-1234-123412341234}" type="slidenum">
              <a:rPr lang="de-CH">
                <a:solidFill>
                  <a:schemeClr val="dk2"/>
                </a:solidFill>
              </a:rPr>
              <a:t>‹#›</a:t>
            </a:fld>
            <a:endParaRPr>
              <a:solidFill>
                <a:schemeClr val="dk2"/>
              </a:solidFill>
            </a:endParaRPr>
          </a:p>
        </p:txBody>
      </p:sp>
      <p:sp>
        <p:nvSpPr>
          <p:cNvPr id="153" name="Google Shape;153;p22"/>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Waves in a medium (for example air)</a:t>
            </a:r>
            <a:endParaRPr/>
          </a:p>
        </p:txBody>
      </p:sp>
      <p:sp>
        <p:nvSpPr>
          <p:cNvPr id="154" name="Google Shape;154;p22"/>
          <p:cNvSpPr txBox="1"/>
          <p:nvPr/>
        </p:nvSpPr>
        <p:spPr>
          <a:xfrm>
            <a:off x="1196925" y="1365625"/>
            <a:ext cx="9597000" cy="31092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2800">
              <a:solidFill>
                <a:schemeClr val="lt1"/>
              </a:solidFill>
            </a:endParaRPr>
          </a:p>
          <a:p>
            <a:pPr indent="0" lvl="0" marL="0" marR="0" rtl="0" algn="l">
              <a:spcBef>
                <a:spcPts val="0"/>
              </a:spcBef>
              <a:spcAft>
                <a:spcPts val="0"/>
              </a:spcAft>
              <a:buNone/>
            </a:pPr>
            <a:r>
              <a:rPr lang="de-CH" sz="2800">
                <a:solidFill>
                  <a:srgbClr val="FFFF00"/>
                </a:solidFill>
              </a:rPr>
              <a:t>What can account for all this ?</a:t>
            </a:r>
            <a:endParaRPr sz="2800">
              <a:solidFill>
                <a:srgbClr val="FFFF00"/>
              </a:solidFill>
            </a:endParaRPr>
          </a:p>
          <a:p>
            <a:pPr indent="-406400" lvl="0" marL="457200" marR="0" rtl="0" algn="l">
              <a:spcBef>
                <a:spcPts val="0"/>
              </a:spcBef>
              <a:spcAft>
                <a:spcPts val="0"/>
              </a:spcAft>
              <a:buClr>
                <a:srgbClr val="FFFF00"/>
              </a:buClr>
              <a:buSzPts val="2800"/>
              <a:buChar char="-"/>
            </a:pPr>
            <a:r>
              <a:rPr lang="de-CH" sz="2800">
                <a:solidFill>
                  <a:srgbClr val="FFFF00"/>
                </a:solidFill>
              </a:rPr>
              <a:t>Doppler effect</a:t>
            </a:r>
            <a:endParaRPr sz="2800">
              <a:solidFill>
                <a:srgbClr val="FFFF00"/>
              </a:solidFill>
            </a:endParaRPr>
          </a:p>
          <a:p>
            <a:pPr indent="-406400" lvl="0" marL="457200" marR="0" rtl="0" algn="l">
              <a:spcBef>
                <a:spcPts val="0"/>
              </a:spcBef>
              <a:spcAft>
                <a:spcPts val="0"/>
              </a:spcAft>
              <a:buClr>
                <a:srgbClr val="FFFF00"/>
              </a:buClr>
              <a:buSzPts val="2800"/>
              <a:buChar char="-"/>
            </a:pPr>
            <a:r>
              <a:rPr lang="de-CH" sz="2800">
                <a:solidFill>
                  <a:srgbClr val="FFFF00"/>
                </a:solidFill>
              </a:rPr>
              <a:t>Velocity</a:t>
            </a:r>
            <a:endParaRPr sz="2800">
              <a:solidFill>
                <a:srgbClr val="FFFF00"/>
              </a:solidFill>
            </a:endParaRPr>
          </a:p>
          <a:p>
            <a:pPr indent="-406400" lvl="0" marL="457200" marR="0" rtl="0" algn="l">
              <a:spcBef>
                <a:spcPts val="0"/>
              </a:spcBef>
              <a:spcAft>
                <a:spcPts val="0"/>
              </a:spcAft>
              <a:buClr>
                <a:srgbClr val="FFFF00"/>
              </a:buClr>
              <a:buSzPts val="2800"/>
              <a:buChar char="-"/>
            </a:pPr>
            <a:r>
              <a:rPr lang="de-CH" sz="2800">
                <a:solidFill>
                  <a:srgbClr val="FFFF00"/>
                </a:solidFill>
              </a:rPr>
              <a:t>Resonance</a:t>
            </a:r>
            <a:endParaRPr sz="2800">
              <a:solidFill>
                <a:srgbClr val="FFFF00"/>
              </a:solidFill>
            </a:endParaRPr>
          </a:p>
          <a:p>
            <a:pPr indent="-406400" lvl="0" marL="457200" marR="0" rtl="0" algn="l">
              <a:spcBef>
                <a:spcPts val="0"/>
              </a:spcBef>
              <a:spcAft>
                <a:spcPts val="0"/>
              </a:spcAft>
              <a:buClr>
                <a:srgbClr val="FFFF00"/>
              </a:buClr>
              <a:buSzPts val="2800"/>
              <a:buChar char="-"/>
            </a:pPr>
            <a:r>
              <a:rPr lang="de-CH" sz="2800">
                <a:solidFill>
                  <a:srgbClr val="FFFF00"/>
                </a:solidFill>
              </a:rPr>
              <a:t>Interference</a:t>
            </a:r>
            <a:endParaRPr sz="2800">
              <a:solidFill>
                <a:srgbClr val="FFFF00"/>
              </a:solidFill>
            </a:endParaRPr>
          </a:p>
          <a:p>
            <a:pPr indent="0" lvl="0" marL="457200" marR="0" rtl="0" algn="l">
              <a:spcBef>
                <a:spcPts val="0"/>
              </a:spcBef>
              <a:spcAft>
                <a:spcPts val="0"/>
              </a:spcAft>
              <a:buNone/>
            </a:pPr>
            <a:r>
              <a:t/>
            </a:r>
            <a:endParaRPr sz="2800">
              <a:solidFill>
                <a:srgbClr val="FFFF00"/>
              </a:solidFill>
            </a:endParaRPr>
          </a:p>
        </p:txBody>
      </p:sp>
      <p:pic>
        <p:nvPicPr>
          <p:cNvPr id="155" name="Google Shape;155;p22"/>
          <p:cNvPicPr preferRelativeResize="0"/>
          <p:nvPr/>
        </p:nvPicPr>
        <p:blipFill>
          <a:blip r:embed="rId3">
            <a:alphaModFix/>
          </a:blip>
          <a:stretch>
            <a:fillRect/>
          </a:stretch>
        </p:blipFill>
        <p:spPr>
          <a:xfrm>
            <a:off x="1281762" y="1594401"/>
            <a:ext cx="7151824" cy="4769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0" name="Shape 160"/>
        <p:cNvGrpSpPr/>
        <p:nvPr/>
      </p:nvGrpSpPr>
      <p:grpSpPr>
        <a:xfrm>
          <a:off x="0" y="0"/>
          <a:ext cx="0" cy="0"/>
          <a:chOff x="0" y="0"/>
          <a:chExt cx="0" cy="0"/>
        </a:xfrm>
      </p:grpSpPr>
      <p:sp>
        <p:nvSpPr>
          <p:cNvPr id="161" name="Google Shape;161;p23"/>
          <p:cNvSpPr txBox="1"/>
          <p:nvPr>
            <p:ph idx="10" type="dt"/>
          </p:nvPr>
        </p:nvSpPr>
        <p:spPr>
          <a:xfrm>
            <a:off x="1411548" y="6444000"/>
            <a:ext cx="22548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18. Januar 2023, Bern</a:t>
            </a:r>
            <a:endParaRPr/>
          </a:p>
        </p:txBody>
      </p:sp>
      <p:sp>
        <p:nvSpPr>
          <p:cNvPr id="162" name="Google Shape;162;p23"/>
          <p:cNvSpPr txBox="1"/>
          <p:nvPr>
            <p:ph idx="11" type="ftr"/>
          </p:nvPr>
        </p:nvSpPr>
        <p:spPr>
          <a:xfrm>
            <a:off x="3798000" y="6444000"/>
            <a:ext cx="77796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de-CH"/>
              <a:t>Organisationseinheit</a:t>
            </a:r>
            <a:endParaRPr/>
          </a:p>
        </p:txBody>
      </p:sp>
      <p:sp>
        <p:nvSpPr>
          <p:cNvPr id="163" name="Google Shape;163;p23"/>
          <p:cNvSpPr txBox="1"/>
          <p:nvPr>
            <p:ph idx="12" type="sldNum"/>
          </p:nvPr>
        </p:nvSpPr>
        <p:spPr>
          <a:xfrm>
            <a:off x="910654" y="6444000"/>
            <a:ext cx="371100" cy="365100"/>
          </a:xfrm>
          <a:prstGeom prst="rect">
            <a:avLst/>
          </a:prstGeom>
          <a:noFill/>
          <a:ln>
            <a:noFill/>
          </a:ln>
        </p:spPr>
        <p:txBody>
          <a:bodyPr anchorCtr="0" anchor="ctr" bIns="36000" lIns="36000" spcFirstLastPara="1" rIns="36000" wrap="square" tIns="36000">
            <a:normAutofit/>
          </a:bodyPr>
          <a:lstStyle/>
          <a:p>
            <a:pPr indent="0" lvl="0" marL="0" rtl="0" algn="r">
              <a:spcBef>
                <a:spcPts val="0"/>
              </a:spcBef>
              <a:spcAft>
                <a:spcPts val="0"/>
              </a:spcAft>
              <a:buNone/>
            </a:pPr>
            <a:fld id="{00000000-1234-1234-1234-123412341234}" type="slidenum">
              <a:rPr lang="de-CH">
                <a:solidFill>
                  <a:schemeClr val="dk2"/>
                </a:solidFill>
              </a:rPr>
              <a:t>‹#›</a:t>
            </a:fld>
            <a:endParaRPr>
              <a:solidFill>
                <a:schemeClr val="dk2"/>
              </a:solidFill>
            </a:endParaRPr>
          </a:p>
        </p:txBody>
      </p:sp>
      <p:sp>
        <p:nvSpPr>
          <p:cNvPr id="164" name="Google Shape;164;p23"/>
          <p:cNvSpPr txBox="1"/>
          <p:nvPr/>
        </p:nvSpPr>
        <p:spPr>
          <a:xfrm>
            <a:off x="0" y="0"/>
            <a:ext cx="12192000" cy="11697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800">
              <a:solidFill>
                <a:schemeClr val="lt1"/>
              </a:solidFill>
              <a:latin typeface="Arial"/>
              <a:ea typeface="Arial"/>
              <a:cs typeface="Arial"/>
              <a:sym typeface="Arial"/>
            </a:endParaRPr>
          </a:p>
          <a:p>
            <a:pPr indent="0" lvl="0" marL="0" marR="0" rtl="0" algn="l">
              <a:spcBef>
                <a:spcPts val="0"/>
              </a:spcBef>
              <a:spcAft>
                <a:spcPts val="0"/>
              </a:spcAft>
              <a:buNone/>
            </a:pPr>
            <a:r>
              <a:rPr lang="de-CH" sz="2800">
                <a:solidFill>
                  <a:schemeClr val="lt1"/>
                </a:solidFill>
                <a:latin typeface="Arial"/>
                <a:ea typeface="Arial"/>
                <a:cs typeface="Arial"/>
                <a:sym typeface="Arial"/>
              </a:rPr>
              <a:t>	      </a:t>
            </a:r>
            <a:r>
              <a:rPr lang="de-CH" sz="4200">
                <a:solidFill>
                  <a:schemeClr val="lt1"/>
                </a:solidFill>
              </a:rPr>
              <a:t>Wave (theoretical </a:t>
            </a:r>
            <a:r>
              <a:rPr lang="de-CH" sz="4200">
                <a:solidFill>
                  <a:schemeClr val="lt1"/>
                </a:solidFill>
              </a:rPr>
              <a:t>description</a:t>
            </a:r>
            <a:r>
              <a:rPr lang="de-CH" sz="4200">
                <a:solidFill>
                  <a:schemeClr val="lt1"/>
                </a:solidFill>
              </a:rPr>
              <a:t>)</a:t>
            </a:r>
            <a:endParaRPr/>
          </a:p>
        </p:txBody>
      </p:sp>
      <p:sp>
        <p:nvSpPr>
          <p:cNvPr id="165" name="Google Shape;165;p23"/>
          <p:cNvSpPr txBox="1"/>
          <p:nvPr/>
        </p:nvSpPr>
        <p:spPr>
          <a:xfrm>
            <a:off x="757200" y="5199450"/>
            <a:ext cx="11197800" cy="13854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2800">
              <a:solidFill>
                <a:schemeClr val="lt1"/>
              </a:solidFill>
            </a:endParaRPr>
          </a:p>
          <a:p>
            <a:pPr indent="0" lvl="0" marL="457200" marR="0" rtl="0" algn="l">
              <a:spcBef>
                <a:spcPts val="0"/>
              </a:spcBef>
              <a:spcAft>
                <a:spcPts val="0"/>
              </a:spcAft>
              <a:buNone/>
            </a:pPr>
            <a:r>
              <a:rPr lang="de-CH" sz="2800">
                <a:solidFill>
                  <a:srgbClr val="FFFF00"/>
                </a:solidFill>
              </a:rPr>
              <a:t>We describe w</a:t>
            </a:r>
            <a:r>
              <a:rPr lang="de-CH" sz="2800">
                <a:solidFill>
                  <a:srgbClr val="FFFF00"/>
                </a:solidFill>
              </a:rPr>
              <a:t>aves with amplitude, wavelength λ (distance between two peaks) and period (T) and frequency (f = 1/T)</a:t>
            </a:r>
            <a:endParaRPr sz="2800">
              <a:solidFill>
                <a:srgbClr val="FFFF00"/>
              </a:solidFill>
            </a:endParaRPr>
          </a:p>
        </p:txBody>
      </p:sp>
      <p:pic>
        <p:nvPicPr>
          <p:cNvPr id="166" name="Google Shape;166;p23"/>
          <p:cNvPicPr preferRelativeResize="0"/>
          <p:nvPr/>
        </p:nvPicPr>
        <p:blipFill>
          <a:blip r:embed="rId3">
            <a:alphaModFix/>
          </a:blip>
          <a:stretch>
            <a:fillRect/>
          </a:stretch>
        </p:blipFill>
        <p:spPr>
          <a:xfrm>
            <a:off x="3001075" y="1336075"/>
            <a:ext cx="6189850" cy="4030075"/>
          </a:xfrm>
          <a:prstGeom prst="rect">
            <a:avLst/>
          </a:prstGeom>
          <a:noFill/>
          <a:ln>
            <a:noFill/>
          </a:ln>
        </p:spPr>
      </p:pic>
      <p:sp>
        <p:nvSpPr>
          <p:cNvPr id="167" name="Google Shape;167;p23"/>
          <p:cNvSpPr txBox="1"/>
          <p:nvPr/>
        </p:nvSpPr>
        <p:spPr>
          <a:xfrm>
            <a:off x="9190925" y="2184400"/>
            <a:ext cx="2386800" cy="1046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de-CH" sz="2800">
                <a:solidFill>
                  <a:srgbClr val="FFFF00"/>
                </a:solidFill>
              </a:rPr>
              <a:t>v</a:t>
            </a:r>
            <a:r>
              <a:rPr lang="de-CH" sz="2800">
                <a:solidFill>
                  <a:srgbClr val="FFFF00"/>
                </a:solidFill>
              </a:rPr>
              <a:t> = x/t so</a:t>
            </a:r>
            <a:endParaRPr sz="2800">
              <a:solidFill>
                <a:srgbClr val="FFFF00"/>
              </a:solidFill>
            </a:endParaRPr>
          </a:p>
          <a:p>
            <a:pPr indent="0" lvl="0" marL="457200" rtl="0" algn="l">
              <a:spcBef>
                <a:spcPts val="0"/>
              </a:spcBef>
              <a:spcAft>
                <a:spcPts val="0"/>
              </a:spcAft>
              <a:buNone/>
            </a:pPr>
            <a:r>
              <a:rPr lang="de-CH" sz="2800">
                <a:solidFill>
                  <a:srgbClr val="FFFF00"/>
                </a:solidFill>
              </a:rPr>
              <a:t>v = </a:t>
            </a:r>
            <a:r>
              <a:rPr lang="de-CH" sz="2800">
                <a:solidFill>
                  <a:srgbClr val="FFFF00"/>
                </a:solidFill>
              </a:rPr>
              <a:t>λ</a:t>
            </a:r>
            <a:r>
              <a:rPr lang="de-CH" sz="2800">
                <a:solidFill>
                  <a:srgbClr val="FFFF00"/>
                </a:solidFill>
              </a:rPr>
              <a:t>/T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